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4" r:id="rId38"/>
    <p:sldId id="295" r:id="rId39"/>
    <p:sldId id="296" r:id="rId40"/>
    <p:sldId id="297" r:id="rId41"/>
    <p:sldId id="300" r:id="rId42"/>
    <p:sldId id="301" r:id="rId43"/>
    <p:sldId id="304" r:id="rId44"/>
    <p:sldId id="308" r:id="rId45"/>
    <p:sldId id="292" r:id="rId46"/>
    <p:sldId id="298" r:id="rId47"/>
    <p:sldId id="302" r:id="rId48"/>
    <p:sldId id="305" r:id="rId49"/>
    <p:sldId id="306" r:id="rId50"/>
    <p:sldId id="307" r:id="rId51"/>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1" d="100"/>
          <a:sy n="91" d="100"/>
        </p:scale>
        <p:origin x="1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02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Q1 -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sentence has letters that are clearer?</a:t>
            </a:r>
            <a:endParaRPr lang="en-US" sz="1800" dirty="0"/>
          </a:p>
        </p:txBody>
      </p:sp>
      <p:pic>
        <p:nvPicPr>
          <p:cNvPr id="5" name="Image 0" descr="/mnt/project/Sample1A_B.png"/>
          <p:cNvPicPr>
            <a:picLocks noChangeAspect="1"/>
          </p:cNvPicPr>
          <p:nvPr/>
        </p:nvPicPr>
        <p:blipFill>
          <a:blip r:embed="rId3"/>
          <a:stretch>
            <a:fillRect/>
          </a:stretch>
        </p:blipFill>
        <p:spPr>
          <a:xfrm>
            <a:off x="1371600" y="1188720"/>
            <a:ext cx="6400800" cy="2011680"/>
          </a:xfrm>
          <a:prstGeom prst="rect">
            <a:avLst/>
          </a:prstGeom>
        </p:spPr>
      </p:pic>
      <p:sp>
        <p:nvSpPr>
          <p:cNvPr id="6" name="Shape 3"/>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7" name="Text 4"/>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Sample A - letters are unclear</a:t>
            </a:r>
            <a:endParaRPr lang="en-US" sz="1100" dirty="0"/>
          </a:p>
        </p:txBody>
      </p:sp>
      <p:sp>
        <p:nvSpPr>
          <p:cNvPr id="8" name="Shape 5"/>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9" name="Text 6"/>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Sample B - letters are unclear </a:t>
            </a:r>
            <a:endParaRPr lang="en-US" sz="1100" dirty="0"/>
          </a:p>
        </p:txBody>
      </p:sp>
      <p:sp>
        <p:nvSpPr>
          <p:cNvPr id="10" name="Shape 7"/>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1" name="Text 8"/>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Both are the same</a:t>
            </a:r>
            <a:endParaRPr lang="en-US" sz="1100" dirty="0"/>
          </a:p>
        </p:txBody>
      </p:sp>
      <p:sp>
        <p:nvSpPr>
          <p:cNvPr id="12" name="Shape 9"/>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3" name="Text 10"/>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Neither has unclear letters</a:t>
            </a:r>
            <a:endParaRPr lang="en-US"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Q5 -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See how those first words are spread so far apart? </a:t>
            </a:r>
            <a:br>
              <a:rPr lang="en-US" sz="1300" dirty="0">
                <a:solidFill>
                  <a:srgbClr val="FFFFFF"/>
                </a:solidFill>
              </a:rPr>
            </a:br>
            <a:r>
              <a:rPr lang="en-US" sz="1300" dirty="0">
                <a:solidFill>
                  <a:srgbClr val="FFFFFF"/>
                </a:solidFill>
              </a:rPr>
              <a:t>Large gaps make it difficult to make full sentences</a:t>
            </a:r>
            <a:endParaRPr lang="en-US" sz="1300" dirty="0"/>
          </a:p>
        </p:txBody>
      </p:sp>
      <p:sp>
        <p:nvSpPr>
          <p:cNvPr id="6" name="Shape 4"/>
          <p:cNvSpPr/>
          <p:nvPr/>
        </p:nvSpPr>
        <p:spPr>
          <a:xfrm>
            <a:off x="274320" y="320040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365760" y="3246120"/>
            <a:ext cx="2560320" cy="320040"/>
          </a:xfrm>
          <a:prstGeom prst="rect">
            <a:avLst/>
          </a:prstGeom>
          <a:noFill/>
          <a:ln/>
        </p:spPr>
        <p:txBody>
          <a:bodyPr wrap="square" rtlCol="0" anchor="ctr"/>
          <a:lstStyle/>
          <a:p>
            <a:pPr marL="0" indent="0" algn="l">
              <a:buNone/>
            </a:pPr>
            <a:r>
              <a:rPr lang="en-US" sz="1200" b="1" dirty="0">
                <a:solidFill>
                  <a:srgbClr val="FFFFFF"/>
                </a:solidFill>
              </a:rPr>
              <a:t>A. Sample A- Words are too far apart</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Q6 -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sentence shows GOOD word spacing?</a:t>
            </a:r>
            <a:endParaRPr lang="en-US" sz="1800" dirty="0"/>
          </a:p>
        </p:txBody>
      </p:sp>
      <p:pic>
        <p:nvPicPr>
          <p:cNvPr id="5" name="Image 0" descr="/mnt/project/Sample6A_B.png"/>
          <p:cNvPicPr>
            <a:picLocks noChangeAspect="1"/>
          </p:cNvPicPr>
          <p:nvPr/>
        </p:nvPicPr>
        <p:blipFill>
          <a:blip r:embed="rId3"/>
          <a:stretch>
            <a:fillRect/>
          </a:stretch>
        </p:blipFill>
        <p:spPr>
          <a:xfrm>
            <a:off x="1371600" y="1188720"/>
            <a:ext cx="6400800" cy="2011680"/>
          </a:xfrm>
          <a:prstGeom prst="rect">
            <a:avLst/>
          </a:prstGeom>
        </p:spPr>
      </p:pic>
      <p:sp>
        <p:nvSpPr>
          <p:cNvPr id="6" name="Shape 3"/>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7" name="Text 4"/>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Sample A</a:t>
            </a:r>
            <a:endParaRPr lang="en-US" sz="1100" dirty="0"/>
          </a:p>
        </p:txBody>
      </p:sp>
      <p:sp>
        <p:nvSpPr>
          <p:cNvPr id="8" name="Shape 5"/>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9" name="Text 6"/>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Sample B</a:t>
            </a:r>
            <a:endParaRPr lang="en-US" sz="1100" dirty="0"/>
          </a:p>
        </p:txBody>
      </p:sp>
      <p:sp>
        <p:nvSpPr>
          <p:cNvPr id="10" name="Shape 7"/>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1" name="Text 8"/>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Both</a:t>
            </a:r>
            <a:endParaRPr lang="en-US" sz="1100" dirty="0"/>
          </a:p>
        </p:txBody>
      </p:sp>
      <p:sp>
        <p:nvSpPr>
          <p:cNvPr id="12" name="Shape 9"/>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3" name="Text 10"/>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Neither</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Q6 -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Sample B is PERFECT! The words are spaced just right - not too close, not too far. You can clearly see where each word begins and ends. Sample A is one long word. Sample C has the words floating too far apart. Good spacing = easy to read!</a:t>
            </a:r>
            <a:endParaRPr lang="en-US" sz="1300" dirty="0"/>
          </a:p>
        </p:txBody>
      </p:sp>
      <p:sp>
        <p:nvSpPr>
          <p:cNvPr id="6" name="Shape 4"/>
          <p:cNvSpPr/>
          <p:nvPr/>
        </p:nvSpPr>
        <p:spPr>
          <a:xfrm>
            <a:off x="274320" y="404622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365760" y="4091940"/>
            <a:ext cx="2560320" cy="320040"/>
          </a:xfrm>
          <a:prstGeom prst="rect">
            <a:avLst/>
          </a:prstGeom>
          <a:noFill/>
          <a:ln/>
        </p:spPr>
        <p:txBody>
          <a:bodyPr wrap="square" rtlCol="0" anchor="ctr"/>
          <a:lstStyle/>
          <a:p>
            <a:pPr marL="0" indent="0" algn="l">
              <a:buNone/>
            </a:pPr>
            <a:r>
              <a:rPr lang="en-US" sz="1200" b="1" dirty="0">
                <a:solidFill>
                  <a:srgbClr val="FFFFFF"/>
                </a:solidFill>
              </a:rPr>
              <a:t>B. Sample B- good spacing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Q7 -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sentence has letters that jump UP and DOWN instead of staying on the line?</a:t>
            </a:r>
            <a:endParaRPr lang="en-US" sz="1800" dirty="0"/>
          </a:p>
        </p:txBody>
      </p:sp>
      <p:pic>
        <p:nvPicPr>
          <p:cNvPr id="5" name="Image 0" descr="/mnt/project/Sample3A_B.png"/>
          <p:cNvPicPr>
            <a:picLocks noChangeAspect="1"/>
          </p:cNvPicPr>
          <p:nvPr/>
        </p:nvPicPr>
        <p:blipFill>
          <a:blip r:embed="rId3"/>
          <a:stretch>
            <a:fillRect/>
          </a:stretch>
        </p:blipFill>
        <p:spPr>
          <a:xfrm>
            <a:off x="1371600" y="1188720"/>
            <a:ext cx="6400800" cy="2011680"/>
          </a:xfrm>
          <a:prstGeom prst="rect">
            <a:avLst/>
          </a:prstGeom>
        </p:spPr>
      </p:pic>
      <p:sp>
        <p:nvSpPr>
          <p:cNvPr id="6" name="Shape 3"/>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7" name="Text 4"/>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Sample A - letters jump around</a:t>
            </a:r>
            <a:endParaRPr lang="en-US" sz="1100" dirty="0"/>
          </a:p>
        </p:txBody>
      </p:sp>
      <p:sp>
        <p:nvSpPr>
          <p:cNvPr id="8" name="Shape 5"/>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9" name="Text 6"/>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Sample B - letters jump around </a:t>
            </a:r>
            <a:endParaRPr lang="en-US" sz="1100" dirty="0"/>
          </a:p>
        </p:txBody>
      </p:sp>
      <p:sp>
        <p:nvSpPr>
          <p:cNvPr id="10" name="Shape 7"/>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1" name="Text 8"/>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Both jump the same</a:t>
            </a:r>
            <a:endParaRPr lang="en-US" sz="1100" dirty="0"/>
          </a:p>
        </p:txBody>
      </p:sp>
      <p:sp>
        <p:nvSpPr>
          <p:cNvPr id="12" name="Shape 9"/>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3" name="Text 10"/>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Neither one jumps</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Q7 -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Look at Sample B - Neither words float UP and some words dip DOWN. The writing does stay on the line. </a:t>
            </a:r>
            <a:endParaRPr lang="en-US" sz="1300" dirty="0"/>
          </a:p>
        </p:txBody>
      </p:sp>
      <p:sp>
        <p:nvSpPr>
          <p:cNvPr id="6" name="Shape 4"/>
          <p:cNvSpPr/>
          <p:nvPr/>
        </p:nvSpPr>
        <p:spPr>
          <a:xfrm>
            <a:off x="5486400" y="3822875"/>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5577840" y="3868595"/>
            <a:ext cx="2560320" cy="320040"/>
          </a:xfrm>
          <a:prstGeom prst="rect">
            <a:avLst/>
          </a:prstGeom>
          <a:noFill/>
          <a:ln/>
        </p:spPr>
        <p:txBody>
          <a:bodyPr wrap="square" rtlCol="0" anchor="ctr"/>
          <a:lstStyle/>
          <a:p>
            <a:pPr marL="0" indent="0" algn="l">
              <a:buNone/>
            </a:pPr>
            <a:r>
              <a:rPr lang="en-US" sz="1200" b="1" dirty="0">
                <a:solidFill>
                  <a:srgbClr val="FFFFFF"/>
                </a:solidFill>
              </a:rPr>
              <a:t>D. Neither jump around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Q8 -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word in this sentence is floating above or below the line?</a:t>
            </a:r>
            <a:endParaRPr lang="en-US" sz="1800" dirty="0"/>
          </a:p>
        </p:txBody>
      </p:sp>
      <p:pic>
        <p:nvPicPr>
          <p:cNvPr id="5" name="Image 0" descr="/mnt/project/Sample7A_B.png"/>
          <p:cNvPicPr>
            <a:picLocks noChangeAspect="1"/>
          </p:cNvPicPr>
          <p:nvPr/>
        </p:nvPicPr>
        <p:blipFill>
          <a:blip r:embed="rId3"/>
          <a:stretch>
            <a:fillRect/>
          </a:stretch>
        </p:blipFill>
        <p:spPr>
          <a:xfrm>
            <a:off x="1371600" y="1188720"/>
            <a:ext cx="6400800" cy="2011680"/>
          </a:xfrm>
          <a:prstGeom prst="rect">
            <a:avLst/>
          </a:prstGeom>
        </p:spPr>
      </p:pic>
      <p:sp>
        <p:nvSpPr>
          <p:cNvPr id="6" name="Shape 3"/>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7" name="Text 4"/>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Sample A</a:t>
            </a:r>
            <a:endParaRPr lang="en-US" sz="1100" dirty="0"/>
          </a:p>
        </p:txBody>
      </p:sp>
      <p:sp>
        <p:nvSpPr>
          <p:cNvPr id="8" name="Shape 5"/>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9" name="Text 6"/>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Sample B</a:t>
            </a:r>
            <a:endParaRPr lang="en-US" sz="1100" dirty="0"/>
          </a:p>
        </p:txBody>
      </p:sp>
      <p:sp>
        <p:nvSpPr>
          <p:cNvPr id="10" name="Shape 7"/>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1" name="Text 8"/>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Both</a:t>
            </a:r>
            <a:endParaRPr lang="en-US" sz="1100" dirty="0"/>
          </a:p>
        </p:txBody>
      </p:sp>
      <p:sp>
        <p:nvSpPr>
          <p:cNvPr id="12" name="Shape 9"/>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3" name="Text 10"/>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Neither</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Q8 -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Perfect! The neither word kind are floats away. But Sample B’s letters are incorrect because they are too close together. </a:t>
            </a:r>
            <a:br>
              <a:rPr lang="en-US" sz="1300" dirty="0">
                <a:solidFill>
                  <a:srgbClr val="FFFFFF"/>
                </a:solidFill>
              </a:rPr>
            </a:br>
            <a:r>
              <a:rPr lang="en-US" sz="1300" dirty="0">
                <a:solidFill>
                  <a:srgbClr val="FFFFFF"/>
                </a:solidFill>
              </a:rPr>
              <a:t>When we write, all our letters should start on the same line and STAY there AND not be too closer together. If letters float up or down, it looks messy and is hard to read.</a:t>
            </a:r>
            <a:endParaRPr lang="en-US" sz="1300" dirty="0"/>
          </a:p>
        </p:txBody>
      </p:sp>
      <p:sp>
        <p:nvSpPr>
          <p:cNvPr id="6" name="Shape 4"/>
          <p:cNvSpPr/>
          <p:nvPr/>
        </p:nvSpPr>
        <p:spPr>
          <a:xfrm>
            <a:off x="5592554" y="381762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5683994" y="3863340"/>
            <a:ext cx="2560320" cy="320040"/>
          </a:xfrm>
          <a:prstGeom prst="rect">
            <a:avLst/>
          </a:prstGeom>
          <a:noFill/>
          <a:ln/>
        </p:spPr>
        <p:txBody>
          <a:bodyPr wrap="square" rtlCol="0" anchor="ctr"/>
          <a:lstStyle/>
          <a:p>
            <a:pPr marL="0" indent="0" algn="l">
              <a:buNone/>
            </a:pPr>
            <a:r>
              <a:rPr lang="en-US" sz="1200" b="1" dirty="0">
                <a:solidFill>
                  <a:srgbClr val="FFFFFF"/>
                </a:solidFill>
              </a:rPr>
              <a:t>D. Neither is floating, but Sample B’s words are too close</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Q9 -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Look at your handwriting. Do your letters stay on the line?</a:t>
            </a:r>
            <a:endParaRPr lang="en-US" sz="1800" dirty="0"/>
          </a:p>
        </p:txBody>
      </p:sp>
      <p:sp>
        <p:nvSpPr>
          <p:cNvPr id="5" name="Shape 3"/>
          <p:cNvSpPr/>
          <p:nvPr/>
        </p:nvSpPr>
        <p:spPr>
          <a:xfrm>
            <a:off x="1371600" y="1188720"/>
            <a:ext cx="6400800" cy="2011680"/>
          </a:xfrm>
          <a:prstGeom prst="rect">
            <a:avLst/>
          </a:prstGeom>
          <a:solidFill>
            <a:srgbClr val="333333"/>
          </a:solidFill>
          <a:ln w="25400">
            <a:solidFill>
              <a:srgbClr val="A8C5DD"/>
            </a:solidFill>
            <a:prstDash val="solid"/>
          </a:ln>
        </p:spPr>
        <p:txBody>
          <a:bodyPr/>
          <a:lstStyle/>
          <a:p>
            <a:endParaRPr lang="en-US"/>
          </a:p>
        </p:txBody>
      </p:sp>
      <p:sp>
        <p:nvSpPr>
          <p:cNvPr id="6" name="Text 4"/>
          <p:cNvSpPr/>
          <p:nvPr/>
        </p:nvSpPr>
        <p:spPr>
          <a:xfrm>
            <a:off x="1828800" y="2560320"/>
            <a:ext cx="5486400" cy="457200"/>
          </a:xfrm>
          <a:prstGeom prst="rect">
            <a:avLst/>
          </a:prstGeom>
          <a:noFill/>
          <a:ln/>
        </p:spPr>
        <p:txBody>
          <a:bodyPr wrap="square" rtlCol="0" anchor="ctr"/>
          <a:lstStyle/>
          <a:p>
            <a:pPr marL="0" indent="0" algn="ctr">
              <a:buNone/>
            </a:pPr>
            <a:r>
              <a:rPr lang="en-US" sz="1400" dirty="0">
                <a:solidFill>
                  <a:srgbClr val="A8C5DD"/>
                </a:solidFill>
              </a:rPr>
              <a:t>[IMAGE: Not found]</a:t>
            </a:r>
            <a:endParaRPr lang="en-US" sz="1400" dirty="0"/>
          </a:p>
        </p:txBody>
      </p:sp>
      <p:sp>
        <p:nvSpPr>
          <p:cNvPr id="7" name="Shape 5"/>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Yes, they stay on the line</a:t>
            </a:r>
            <a:endParaRPr lang="en-US" sz="1100" dirty="0"/>
          </a:p>
        </p:txBody>
      </p:sp>
      <p:sp>
        <p:nvSpPr>
          <p:cNvPr id="9" name="Shape 7"/>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Some float up</a:t>
            </a:r>
            <a:endParaRPr lang="en-US" sz="1100" dirty="0"/>
          </a:p>
        </p:txBody>
      </p:sp>
      <p:sp>
        <p:nvSpPr>
          <p:cNvPr id="11" name="Shape 9"/>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They all float up</a:t>
            </a:r>
            <a:endParaRPr lang="en-US" sz="1100" dirty="0"/>
          </a:p>
        </p:txBody>
      </p:sp>
      <p:sp>
        <p:nvSpPr>
          <p:cNvPr id="13" name="Shape 11"/>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They all float down</a:t>
            </a:r>
            <a:endParaRPr lang="en-US" sz="1100" dirty="0"/>
          </a:p>
        </p:txBody>
      </p:sp>
      <p:pic>
        <p:nvPicPr>
          <p:cNvPr id="16" name="Picture 15">
            <a:extLst>
              <a:ext uri="{FF2B5EF4-FFF2-40B4-BE49-F238E27FC236}">
                <a16:creationId xmlns:a16="http://schemas.microsoft.com/office/drawing/2014/main" id="{0D780CFA-7FBC-AEA3-8543-4C728D212444}"/>
              </a:ext>
            </a:extLst>
          </p:cNvPr>
          <p:cNvPicPr>
            <a:picLocks noChangeAspect="1"/>
          </p:cNvPicPr>
          <p:nvPr/>
        </p:nvPicPr>
        <p:blipFill>
          <a:blip r:embed="rId3"/>
          <a:stretch>
            <a:fillRect/>
          </a:stretch>
        </p:blipFill>
        <p:spPr>
          <a:xfrm>
            <a:off x="2623865" y="1271238"/>
            <a:ext cx="3896269" cy="166710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Q9 -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Good thinking! When you write next, try to trace the line with your pencil as you go. This will help you remember to keep your letters sitting right ON the line, not above or below it.</a:t>
            </a:r>
            <a:endParaRPr lang="en-US" sz="1300" dirty="0"/>
          </a:p>
        </p:txBody>
      </p:sp>
      <p:sp>
        <p:nvSpPr>
          <p:cNvPr id="6" name="Shape 4"/>
          <p:cNvSpPr/>
          <p:nvPr/>
        </p:nvSpPr>
        <p:spPr>
          <a:xfrm>
            <a:off x="5760720" y="3280804"/>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5852160" y="3326524"/>
            <a:ext cx="2560320" cy="320040"/>
          </a:xfrm>
          <a:prstGeom prst="rect">
            <a:avLst/>
          </a:prstGeom>
          <a:noFill/>
          <a:ln/>
        </p:spPr>
        <p:txBody>
          <a:bodyPr wrap="square" rtlCol="0" anchor="ctr"/>
          <a:lstStyle/>
          <a:p>
            <a:pPr marL="0" indent="0" algn="l">
              <a:buNone/>
            </a:pPr>
            <a:r>
              <a:rPr lang="en-US" sz="1200" b="1" dirty="0">
                <a:solidFill>
                  <a:srgbClr val="FFFFFF"/>
                </a:solidFill>
              </a:rPr>
              <a:t>C. They all Float up</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Q10 -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sentence has letters that are all the SAME SIZE?</a:t>
            </a:r>
            <a:endParaRPr lang="en-US" sz="1800" dirty="0"/>
          </a:p>
        </p:txBody>
      </p:sp>
      <p:pic>
        <p:nvPicPr>
          <p:cNvPr id="5" name="Image 0" descr="/mnt/project/Sample4A_B.png"/>
          <p:cNvPicPr>
            <a:picLocks noChangeAspect="1"/>
          </p:cNvPicPr>
          <p:nvPr/>
        </p:nvPicPr>
        <p:blipFill>
          <a:blip r:embed="rId3"/>
          <a:stretch>
            <a:fillRect/>
          </a:stretch>
        </p:blipFill>
        <p:spPr>
          <a:xfrm>
            <a:off x="1371600" y="1188720"/>
            <a:ext cx="6400800" cy="2011680"/>
          </a:xfrm>
          <a:prstGeom prst="rect">
            <a:avLst/>
          </a:prstGeom>
        </p:spPr>
      </p:pic>
      <p:sp>
        <p:nvSpPr>
          <p:cNvPr id="6" name="Shape 3"/>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7" name="Text 4"/>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Sample A - same size</a:t>
            </a:r>
            <a:endParaRPr lang="en-US" sz="1100" dirty="0"/>
          </a:p>
        </p:txBody>
      </p:sp>
      <p:sp>
        <p:nvSpPr>
          <p:cNvPr id="8" name="Shape 5"/>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9" name="Text 6"/>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Sample B - same size</a:t>
            </a:r>
            <a:endParaRPr lang="en-US" sz="1100" dirty="0"/>
          </a:p>
        </p:txBody>
      </p:sp>
      <p:sp>
        <p:nvSpPr>
          <p:cNvPr id="10" name="Shape 7"/>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1" name="Text 8"/>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Both have same sizes</a:t>
            </a:r>
            <a:endParaRPr lang="en-US" sz="1100" dirty="0"/>
          </a:p>
        </p:txBody>
      </p:sp>
      <p:sp>
        <p:nvSpPr>
          <p:cNvPr id="12" name="Shape 9"/>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3" name="Text 10"/>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Neither has consistent size</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Q1 -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In Sample B, some letters don't look as clear. Letters like the "d" and "g" are a little messy. In Sample A, every letter is easy to see. When we write, we want people to be able to read our letters clearly.</a:t>
            </a:r>
            <a:endParaRPr lang="en-US" sz="1300" dirty="0"/>
          </a:p>
        </p:txBody>
      </p:sp>
      <p:sp>
        <p:nvSpPr>
          <p:cNvPr id="6" name="Shape 4"/>
          <p:cNvSpPr/>
          <p:nvPr/>
        </p:nvSpPr>
        <p:spPr>
          <a:xfrm>
            <a:off x="365760" y="3987625"/>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457200" y="4033345"/>
            <a:ext cx="2560320" cy="320040"/>
          </a:xfrm>
          <a:prstGeom prst="rect">
            <a:avLst/>
          </a:prstGeom>
          <a:noFill/>
          <a:ln/>
        </p:spPr>
        <p:txBody>
          <a:bodyPr wrap="square" rtlCol="0" anchor="ctr"/>
          <a:lstStyle/>
          <a:p>
            <a:pPr marL="0" indent="0" algn="l">
              <a:buNone/>
            </a:pPr>
            <a:r>
              <a:rPr lang="en-US" sz="1200" b="1" dirty="0">
                <a:solidFill>
                  <a:srgbClr val="FFFFFF"/>
                </a:solidFill>
              </a:rPr>
              <a:t>B. Sample B - letters are unclear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Q10 -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Sample A is PERFECT! All letters are about the same height and width. Sample B has some big letters and some tiny letters. When letters are all the same size, writing looks neat and organized. Big letters mixed with tiny letters can make it look messy.</a:t>
            </a:r>
            <a:endParaRPr lang="en-US" sz="1300" dirty="0"/>
          </a:p>
        </p:txBody>
      </p:sp>
      <p:sp>
        <p:nvSpPr>
          <p:cNvPr id="6" name="Shape 4"/>
          <p:cNvSpPr/>
          <p:nvPr/>
        </p:nvSpPr>
        <p:spPr>
          <a:xfrm>
            <a:off x="274320" y="320040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365760" y="3246120"/>
            <a:ext cx="2560320" cy="320040"/>
          </a:xfrm>
          <a:prstGeom prst="rect">
            <a:avLst/>
          </a:prstGeom>
          <a:noFill/>
          <a:ln/>
        </p:spPr>
        <p:txBody>
          <a:bodyPr wrap="square" rtlCol="0" anchor="ctr"/>
          <a:lstStyle/>
          <a:p>
            <a:pPr marL="0" indent="0" algn="l">
              <a:buNone/>
            </a:pPr>
            <a:r>
              <a:rPr lang="en-US" sz="1200" b="1" dirty="0">
                <a:solidFill>
                  <a:srgbClr val="FFFFFF"/>
                </a:solidFill>
              </a:rPr>
              <a:t>A. Sample A - same size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Q11 -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letters are TOO BIG or TOO SMALL?</a:t>
            </a:r>
            <a:endParaRPr lang="en-US" sz="1800" dirty="0"/>
          </a:p>
        </p:txBody>
      </p:sp>
      <p:pic>
        <p:nvPicPr>
          <p:cNvPr id="5" name="Image 0" descr="/mnt/project/Sample8A_B.png"/>
          <p:cNvPicPr>
            <a:picLocks noChangeAspect="1"/>
          </p:cNvPicPr>
          <p:nvPr/>
        </p:nvPicPr>
        <p:blipFill>
          <a:blip r:embed="rId3"/>
          <a:stretch>
            <a:fillRect/>
          </a:stretch>
        </p:blipFill>
        <p:spPr>
          <a:xfrm>
            <a:off x="1371600" y="1188720"/>
            <a:ext cx="6400800" cy="2011680"/>
          </a:xfrm>
          <a:prstGeom prst="rect">
            <a:avLst/>
          </a:prstGeom>
        </p:spPr>
      </p:pic>
      <p:sp>
        <p:nvSpPr>
          <p:cNvPr id="6" name="Shape 3"/>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7" name="Text 4"/>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Sample A</a:t>
            </a:r>
            <a:endParaRPr lang="en-US" sz="1100" dirty="0"/>
          </a:p>
        </p:txBody>
      </p:sp>
      <p:sp>
        <p:nvSpPr>
          <p:cNvPr id="8" name="Shape 5"/>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9" name="Text 6"/>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Sample B</a:t>
            </a:r>
            <a:endParaRPr lang="en-US" sz="1100" dirty="0"/>
          </a:p>
        </p:txBody>
      </p:sp>
      <p:sp>
        <p:nvSpPr>
          <p:cNvPr id="10" name="Shape 7"/>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1" name="Text 8"/>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Both</a:t>
            </a:r>
            <a:endParaRPr lang="en-US" sz="1100" dirty="0"/>
          </a:p>
        </p:txBody>
      </p:sp>
      <p:sp>
        <p:nvSpPr>
          <p:cNvPr id="12" name="Shape 9"/>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3" name="Text 10"/>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Neither</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Q11 -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Great catch! All letters are the same size.  But Sample B’s are too closer . </a:t>
            </a:r>
            <a:br>
              <a:rPr lang="en-US" sz="1300" dirty="0">
                <a:solidFill>
                  <a:srgbClr val="FFFFFF"/>
                </a:solidFill>
              </a:rPr>
            </a:br>
            <a:r>
              <a:rPr lang="en-US" sz="1300" dirty="0">
                <a:solidFill>
                  <a:srgbClr val="FFFFFF"/>
                </a:solidFill>
              </a:rPr>
              <a:t>All your letters should be in the same "size family“ and they should be equally based so they look like they belong together.</a:t>
            </a:r>
            <a:endParaRPr lang="en-US" sz="1300" dirty="0"/>
          </a:p>
        </p:txBody>
      </p:sp>
      <p:sp>
        <p:nvSpPr>
          <p:cNvPr id="6" name="Shape 4"/>
          <p:cNvSpPr/>
          <p:nvPr/>
        </p:nvSpPr>
        <p:spPr>
          <a:xfrm>
            <a:off x="5760720" y="418338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5852160" y="4229100"/>
            <a:ext cx="2560320" cy="320040"/>
          </a:xfrm>
          <a:prstGeom prst="rect">
            <a:avLst/>
          </a:prstGeom>
          <a:noFill/>
          <a:ln/>
        </p:spPr>
        <p:txBody>
          <a:bodyPr wrap="square" rtlCol="0" anchor="ctr"/>
          <a:lstStyle/>
          <a:p>
            <a:pPr marL="0" indent="0" algn="l">
              <a:buNone/>
            </a:pPr>
            <a:r>
              <a:rPr lang="en-US" sz="1200" b="1" dirty="0">
                <a:solidFill>
                  <a:srgbClr val="FFFFFF"/>
                </a:solidFill>
              </a:rPr>
              <a:t>D. Neither – Sample B has words that are too close but not too big</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Q12 -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Look at your handwriting. Are your letters all about the same size?</a:t>
            </a:r>
            <a:endParaRPr lang="en-US" sz="1800" dirty="0"/>
          </a:p>
        </p:txBody>
      </p:sp>
      <p:sp>
        <p:nvSpPr>
          <p:cNvPr id="5" name="Shape 3"/>
          <p:cNvSpPr/>
          <p:nvPr/>
        </p:nvSpPr>
        <p:spPr>
          <a:xfrm>
            <a:off x="1371600" y="1188720"/>
            <a:ext cx="6400800" cy="2011680"/>
          </a:xfrm>
          <a:prstGeom prst="rect">
            <a:avLst/>
          </a:prstGeom>
          <a:solidFill>
            <a:srgbClr val="333333"/>
          </a:solidFill>
          <a:ln w="25400">
            <a:solidFill>
              <a:srgbClr val="A8C5DD"/>
            </a:solidFill>
            <a:prstDash val="solid"/>
          </a:ln>
        </p:spPr>
        <p:txBody>
          <a:bodyPr/>
          <a:lstStyle/>
          <a:p>
            <a:endParaRPr lang="en-US"/>
          </a:p>
        </p:txBody>
      </p:sp>
      <p:sp>
        <p:nvSpPr>
          <p:cNvPr id="6" name="Text 4"/>
          <p:cNvSpPr/>
          <p:nvPr/>
        </p:nvSpPr>
        <p:spPr>
          <a:xfrm>
            <a:off x="1828800" y="2560320"/>
            <a:ext cx="5486400" cy="457200"/>
          </a:xfrm>
          <a:prstGeom prst="rect">
            <a:avLst/>
          </a:prstGeom>
          <a:noFill/>
          <a:ln/>
        </p:spPr>
        <p:txBody>
          <a:bodyPr wrap="square" rtlCol="0" anchor="ctr"/>
          <a:lstStyle/>
          <a:p>
            <a:pPr marL="0" indent="0" algn="ctr">
              <a:buNone/>
            </a:pPr>
            <a:r>
              <a:rPr lang="en-US" sz="1400" dirty="0">
                <a:solidFill>
                  <a:srgbClr val="A8C5DD"/>
                </a:solidFill>
              </a:rPr>
              <a:t>[IMAGE: Not found]</a:t>
            </a:r>
            <a:endParaRPr lang="en-US" sz="1400" dirty="0"/>
          </a:p>
        </p:txBody>
      </p:sp>
      <p:sp>
        <p:nvSpPr>
          <p:cNvPr id="7" name="Shape 5"/>
          <p:cNvSpPr/>
          <p:nvPr/>
        </p:nvSpPr>
        <p:spPr>
          <a:xfrm>
            <a:off x="274320" y="3383280"/>
            <a:ext cx="1698896"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365760" y="3429000"/>
            <a:ext cx="1463040" cy="274320"/>
          </a:xfrm>
          <a:prstGeom prst="rect">
            <a:avLst/>
          </a:prstGeom>
          <a:noFill/>
          <a:ln/>
        </p:spPr>
        <p:txBody>
          <a:bodyPr wrap="square" rtlCol="0" anchor="ctr"/>
          <a:lstStyle/>
          <a:p>
            <a:pPr marL="0" indent="0" algn="l">
              <a:buNone/>
            </a:pPr>
            <a:r>
              <a:rPr lang="en-US" sz="1100" dirty="0">
                <a:solidFill>
                  <a:srgbClr val="1D1D1D"/>
                </a:solidFill>
              </a:rPr>
              <a:t>A. Yes, all same size</a:t>
            </a:r>
            <a:endParaRPr lang="en-US" sz="1100" dirty="0"/>
          </a:p>
        </p:txBody>
      </p:sp>
      <p:sp>
        <p:nvSpPr>
          <p:cNvPr id="9" name="Shape 7"/>
          <p:cNvSpPr/>
          <p:nvPr/>
        </p:nvSpPr>
        <p:spPr>
          <a:xfrm>
            <a:off x="274320" y="4206240"/>
            <a:ext cx="1698896" cy="365760"/>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Some are bigger</a:t>
            </a:r>
            <a:endParaRPr lang="en-US" sz="1100" dirty="0"/>
          </a:p>
        </p:txBody>
      </p:sp>
      <p:sp>
        <p:nvSpPr>
          <p:cNvPr id="11" name="Shape 9"/>
          <p:cNvSpPr/>
          <p:nvPr/>
        </p:nvSpPr>
        <p:spPr>
          <a:xfrm>
            <a:off x="6073506" y="3405089"/>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6008553" y="3433992"/>
            <a:ext cx="1828800" cy="274320"/>
          </a:xfrm>
          <a:prstGeom prst="rect">
            <a:avLst/>
          </a:prstGeom>
          <a:noFill/>
          <a:ln/>
        </p:spPr>
        <p:txBody>
          <a:bodyPr wrap="square" rtlCol="0" anchor="ctr"/>
          <a:lstStyle/>
          <a:p>
            <a:pPr marL="0" indent="0" algn="l">
              <a:buNone/>
            </a:pPr>
            <a:r>
              <a:rPr lang="en-US" sz="1100" dirty="0">
                <a:solidFill>
                  <a:srgbClr val="1D1D1D"/>
                </a:solidFill>
              </a:rPr>
              <a:t>C. All are bigger</a:t>
            </a:r>
            <a:endParaRPr lang="en-US" sz="1100" dirty="0"/>
          </a:p>
        </p:txBody>
      </p:sp>
      <p:sp>
        <p:nvSpPr>
          <p:cNvPr id="13" name="Shape 11"/>
          <p:cNvSpPr/>
          <p:nvPr/>
        </p:nvSpPr>
        <p:spPr>
          <a:xfrm>
            <a:off x="6008553" y="4211232"/>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6008553" y="4256952"/>
            <a:ext cx="1828800" cy="274320"/>
          </a:xfrm>
          <a:prstGeom prst="rect">
            <a:avLst/>
          </a:prstGeom>
          <a:noFill/>
          <a:ln/>
        </p:spPr>
        <p:txBody>
          <a:bodyPr wrap="square" rtlCol="0" anchor="ctr"/>
          <a:lstStyle/>
          <a:p>
            <a:pPr marL="0" indent="0" algn="l">
              <a:buNone/>
            </a:pPr>
            <a:r>
              <a:rPr lang="en-US" sz="1100" dirty="0">
                <a:solidFill>
                  <a:srgbClr val="1D1D1D"/>
                </a:solidFill>
              </a:rPr>
              <a:t>D. All are smaller</a:t>
            </a:r>
            <a:endParaRPr lang="en-US" sz="1100" dirty="0"/>
          </a:p>
        </p:txBody>
      </p:sp>
      <p:pic>
        <p:nvPicPr>
          <p:cNvPr id="16" name="Picture 15">
            <a:extLst>
              <a:ext uri="{FF2B5EF4-FFF2-40B4-BE49-F238E27FC236}">
                <a16:creationId xmlns:a16="http://schemas.microsoft.com/office/drawing/2014/main" id="{E41DA9CE-5D41-1844-E809-DE27C412901C}"/>
              </a:ext>
            </a:extLst>
          </p:cNvPr>
          <p:cNvPicPr>
            <a:picLocks noChangeAspect="1"/>
          </p:cNvPicPr>
          <p:nvPr/>
        </p:nvPicPr>
        <p:blipFill>
          <a:blip r:embed="rId3"/>
          <a:stretch>
            <a:fillRect/>
          </a:stretch>
        </p:blipFill>
        <p:spPr>
          <a:xfrm>
            <a:off x="1973216" y="919840"/>
            <a:ext cx="4100290" cy="2829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Q12 -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Perfect - you're learning to spot size differences! When you write, try to keep all your letters in about the same size. Imagine them standing in a row - they should all be about the same height.</a:t>
            </a:r>
            <a:endParaRPr lang="en-US" sz="1300" dirty="0"/>
          </a:p>
        </p:txBody>
      </p:sp>
      <p:sp>
        <p:nvSpPr>
          <p:cNvPr id="6" name="Shape 4"/>
          <p:cNvSpPr/>
          <p:nvPr/>
        </p:nvSpPr>
        <p:spPr>
          <a:xfrm>
            <a:off x="365760" y="420624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457200" y="4251960"/>
            <a:ext cx="2560320" cy="320040"/>
          </a:xfrm>
          <a:prstGeom prst="rect">
            <a:avLst/>
          </a:prstGeom>
          <a:noFill/>
          <a:ln/>
        </p:spPr>
        <p:txBody>
          <a:bodyPr wrap="square" rtlCol="0" anchor="ctr"/>
          <a:lstStyle/>
          <a:p>
            <a:pPr marL="0" indent="0" algn="l">
              <a:buNone/>
            </a:pPr>
            <a:r>
              <a:rPr lang="en-US" sz="1200" b="1" dirty="0">
                <a:solidFill>
                  <a:srgbClr val="FFFFFF"/>
                </a:solidFill>
              </a:rPr>
              <a:t>B.  Some are bigger</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Q13 -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name is written better?</a:t>
            </a:r>
            <a:endParaRPr lang="en-US" sz="1800" dirty="0"/>
          </a:p>
        </p:txBody>
      </p:sp>
      <p:pic>
        <p:nvPicPr>
          <p:cNvPr id="5" name="Image 0" descr="/mnt/project/Sample5A_B.png"/>
          <p:cNvPicPr>
            <a:picLocks noChangeAspect="1"/>
          </p:cNvPicPr>
          <p:nvPr/>
        </p:nvPicPr>
        <p:blipFill>
          <a:blip r:embed="rId3"/>
          <a:stretch>
            <a:fillRect/>
          </a:stretch>
        </p:blipFill>
        <p:spPr>
          <a:xfrm>
            <a:off x="1371600" y="1188720"/>
            <a:ext cx="6400800" cy="2011680"/>
          </a:xfrm>
          <a:prstGeom prst="rect">
            <a:avLst/>
          </a:prstGeom>
        </p:spPr>
      </p:pic>
      <p:sp>
        <p:nvSpPr>
          <p:cNvPr id="6" name="Shape 3"/>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7" name="Text 4"/>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Sample A - written well </a:t>
            </a:r>
            <a:endParaRPr lang="en-US" sz="1100" dirty="0"/>
          </a:p>
        </p:txBody>
      </p:sp>
      <p:sp>
        <p:nvSpPr>
          <p:cNvPr id="8" name="Shape 5"/>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9" name="Text 6"/>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Sample B - written well</a:t>
            </a:r>
            <a:endParaRPr lang="en-US" sz="1100" dirty="0"/>
          </a:p>
        </p:txBody>
      </p:sp>
      <p:sp>
        <p:nvSpPr>
          <p:cNvPr id="10" name="Shape 7"/>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1" name="Text 8"/>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Both are equally good</a:t>
            </a:r>
            <a:endParaRPr lang="en-US" sz="1100" dirty="0"/>
          </a:p>
        </p:txBody>
      </p:sp>
      <p:sp>
        <p:nvSpPr>
          <p:cNvPr id="12" name="Shape 9"/>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3" name="Text 10"/>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Neither is written well</a:t>
            </a:r>
            <a:endParaRPr lang="en-US" sz="11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Q13 -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Names are IMPORTANT! We need to write them carefully with a capital letter at the start. Sample A has a clear capital letter, good spacing, and consistent size. Sample B needs work in several areas. Your name deserves to look special and clear!</a:t>
            </a:r>
            <a:endParaRPr lang="en-US" sz="1300" dirty="0"/>
          </a:p>
        </p:txBody>
      </p:sp>
      <p:sp>
        <p:nvSpPr>
          <p:cNvPr id="6" name="Shape 4"/>
          <p:cNvSpPr/>
          <p:nvPr/>
        </p:nvSpPr>
        <p:spPr>
          <a:xfrm>
            <a:off x="274320" y="320040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365760" y="3246120"/>
            <a:ext cx="2560320" cy="320040"/>
          </a:xfrm>
          <a:prstGeom prst="rect">
            <a:avLst/>
          </a:prstGeom>
          <a:noFill/>
          <a:ln/>
        </p:spPr>
        <p:txBody>
          <a:bodyPr wrap="square" rtlCol="0" anchor="ctr"/>
          <a:lstStyle/>
          <a:p>
            <a:pPr marL="0" indent="0" algn="l">
              <a:buNone/>
            </a:pPr>
            <a:r>
              <a:rPr lang="en-US" sz="1200" b="1" dirty="0">
                <a:solidFill>
                  <a:srgbClr val="FFFFFF"/>
                </a:solidFill>
              </a:rPr>
              <a:t>A. Sample A - written well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Q14 -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What could be better about this Sentence? Pick ONE thing:</a:t>
            </a:r>
            <a:endParaRPr lang="en-US" sz="1800" dirty="0"/>
          </a:p>
        </p:txBody>
      </p:sp>
      <p:sp>
        <p:nvSpPr>
          <p:cNvPr id="6" name="Shape 3"/>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7" name="Text 4"/>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The letters are not capitalized</a:t>
            </a:r>
            <a:endParaRPr lang="en-US" sz="1100" dirty="0"/>
          </a:p>
        </p:txBody>
      </p:sp>
      <p:sp>
        <p:nvSpPr>
          <p:cNvPr id="8" name="Shape 5"/>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9" name="Text 6"/>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The spacing between letters</a:t>
            </a:r>
            <a:endParaRPr lang="en-US" sz="1100" dirty="0"/>
          </a:p>
        </p:txBody>
      </p:sp>
      <p:sp>
        <p:nvSpPr>
          <p:cNvPr id="10" name="Shape 7"/>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1" name="Text 8"/>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The letters are not on the line</a:t>
            </a:r>
            <a:endParaRPr lang="en-US" sz="1100" dirty="0"/>
          </a:p>
        </p:txBody>
      </p:sp>
      <p:sp>
        <p:nvSpPr>
          <p:cNvPr id="12" name="Shape 9"/>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3" name="Text 10"/>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All of the above</a:t>
            </a:r>
            <a:endParaRPr lang="en-US" sz="1100" dirty="0"/>
          </a:p>
        </p:txBody>
      </p:sp>
      <p:pic>
        <p:nvPicPr>
          <p:cNvPr id="15" name="Picture 14">
            <a:extLst>
              <a:ext uri="{FF2B5EF4-FFF2-40B4-BE49-F238E27FC236}">
                <a16:creationId xmlns:a16="http://schemas.microsoft.com/office/drawing/2014/main" id="{CF92AB50-4606-9FD4-09B9-1422092511A1}"/>
              </a:ext>
            </a:extLst>
          </p:cNvPr>
          <p:cNvPicPr>
            <a:picLocks noChangeAspect="1"/>
          </p:cNvPicPr>
          <p:nvPr/>
        </p:nvPicPr>
        <p:blipFill>
          <a:blip r:embed="rId3"/>
          <a:stretch>
            <a:fillRect/>
          </a:stretch>
        </p:blipFill>
        <p:spPr>
          <a:xfrm>
            <a:off x="1682299" y="1276623"/>
            <a:ext cx="4896533" cy="15432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Q14 -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Smart thinking! Usually when a name isn't written as well as it could be, there's more work that you must fix. </a:t>
            </a:r>
            <a:br>
              <a:rPr lang="en-US" sz="1300" dirty="0">
                <a:solidFill>
                  <a:srgbClr val="FFFFFF"/>
                </a:solidFill>
              </a:rPr>
            </a:br>
            <a:r>
              <a:rPr lang="en-US" sz="1300" dirty="0">
                <a:solidFill>
                  <a:srgbClr val="FFFFFF"/>
                </a:solidFill>
              </a:rPr>
              <a:t>The good news? Now you know what to work on!</a:t>
            </a:r>
            <a:endParaRPr lang="en-US" sz="1300" dirty="0"/>
          </a:p>
        </p:txBody>
      </p:sp>
      <p:sp>
        <p:nvSpPr>
          <p:cNvPr id="6" name="Shape 4"/>
          <p:cNvSpPr/>
          <p:nvPr/>
        </p:nvSpPr>
        <p:spPr>
          <a:xfrm>
            <a:off x="5394960" y="3235084"/>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5486400" y="3280804"/>
            <a:ext cx="2560320" cy="320040"/>
          </a:xfrm>
          <a:prstGeom prst="rect">
            <a:avLst/>
          </a:prstGeom>
          <a:noFill/>
          <a:ln/>
        </p:spPr>
        <p:txBody>
          <a:bodyPr wrap="square" rtlCol="0" anchor="ctr"/>
          <a:lstStyle/>
          <a:p>
            <a:pPr marL="0" indent="0" algn="l">
              <a:buNone/>
            </a:pPr>
            <a:r>
              <a:rPr lang="en-US" sz="1200" b="1" dirty="0">
                <a:solidFill>
                  <a:srgbClr val="FFFFFF"/>
                </a:solidFill>
              </a:rPr>
              <a:t>C. The letters are not on the line</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Q15 -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Look at your Work. What did you do WELL? What could be better?</a:t>
            </a:r>
            <a:endParaRPr lang="en-US" sz="1800" dirty="0"/>
          </a:p>
        </p:txBody>
      </p:sp>
      <p:sp>
        <p:nvSpPr>
          <p:cNvPr id="5" name="Shape 3"/>
          <p:cNvSpPr/>
          <p:nvPr/>
        </p:nvSpPr>
        <p:spPr>
          <a:xfrm>
            <a:off x="1371600" y="1188720"/>
            <a:ext cx="6400800" cy="2011680"/>
          </a:xfrm>
          <a:prstGeom prst="rect">
            <a:avLst/>
          </a:prstGeom>
          <a:solidFill>
            <a:srgbClr val="333333"/>
          </a:solidFill>
          <a:ln w="25400">
            <a:solidFill>
              <a:srgbClr val="A8C5DD"/>
            </a:solidFill>
            <a:prstDash val="solid"/>
          </a:ln>
        </p:spPr>
        <p:txBody>
          <a:bodyPr/>
          <a:lstStyle/>
          <a:p>
            <a:endParaRPr lang="en-US"/>
          </a:p>
        </p:txBody>
      </p:sp>
      <p:sp>
        <p:nvSpPr>
          <p:cNvPr id="6" name="Text 4"/>
          <p:cNvSpPr/>
          <p:nvPr/>
        </p:nvSpPr>
        <p:spPr>
          <a:xfrm>
            <a:off x="1828800" y="2560320"/>
            <a:ext cx="5486400" cy="457200"/>
          </a:xfrm>
          <a:prstGeom prst="rect">
            <a:avLst/>
          </a:prstGeom>
          <a:noFill/>
          <a:ln/>
        </p:spPr>
        <p:txBody>
          <a:bodyPr wrap="square" rtlCol="0" anchor="ctr"/>
          <a:lstStyle/>
          <a:p>
            <a:pPr marL="0" indent="0" algn="ctr">
              <a:buNone/>
            </a:pPr>
            <a:r>
              <a:rPr lang="en-US" sz="1400" dirty="0">
                <a:solidFill>
                  <a:srgbClr val="A8C5DD"/>
                </a:solidFill>
              </a:rPr>
              <a:t>[IMAGE: Not found]</a:t>
            </a:r>
            <a:endParaRPr lang="en-US" sz="1400" dirty="0"/>
          </a:p>
        </p:txBody>
      </p:sp>
      <p:sp>
        <p:nvSpPr>
          <p:cNvPr id="7" name="Shape 5"/>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It’s perfect!</a:t>
            </a:r>
            <a:endParaRPr lang="en-US" sz="1100" dirty="0"/>
          </a:p>
        </p:txBody>
      </p:sp>
      <p:sp>
        <p:nvSpPr>
          <p:cNvPr id="9" name="Shape 7"/>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dirty="0"/>
          </a:p>
        </p:txBody>
      </p:sp>
      <p:sp>
        <p:nvSpPr>
          <p:cNvPr id="10" name="Text 8"/>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There were errors, but they were all corrected </a:t>
            </a:r>
            <a:endParaRPr lang="en-US" sz="1100" dirty="0"/>
          </a:p>
        </p:txBody>
      </p:sp>
      <p:sp>
        <p:nvSpPr>
          <p:cNvPr id="11" name="Shape 9"/>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I’m not allowed to make mistakes</a:t>
            </a:r>
            <a:endParaRPr lang="en-US" sz="1100" dirty="0"/>
          </a:p>
        </p:txBody>
      </p:sp>
      <p:sp>
        <p:nvSpPr>
          <p:cNvPr id="13" name="Shape 11"/>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It’s all wrong</a:t>
            </a:r>
            <a:endParaRPr lang="en-US" sz="1100" dirty="0"/>
          </a:p>
        </p:txBody>
      </p:sp>
      <p:pic>
        <p:nvPicPr>
          <p:cNvPr id="16" name="Picture 15">
            <a:extLst>
              <a:ext uri="{FF2B5EF4-FFF2-40B4-BE49-F238E27FC236}">
                <a16:creationId xmlns:a16="http://schemas.microsoft.com/office/drawing/2014/main" id="{E385C22B-71C5-2E68-C9B5-E8907ABBF67C}"/>
              </a:ext>
            </a:extLst>
          </p:cNvPr>
          <p:cNvPicPr>
            <a:picLocks noChangeAspect="1"/>
          </p:cNvPicPr>
          <p:nvPr/>
        </p:nvPicPr>
        <p:blipFill>
          <a:blip r:embed="rId3"/>
          <a:stretch>
            <a:fillRect/>
          </a:stretch>
        </p:blipFill>
        <p:spPr>
          <a:xfrm>
            <a:off x="2423160" y="914400"/>
            <a:ext cx="2857870" cy="24620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Q2 -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letter in sample B is the hardest to read?</a:t>
            </a:r>
            <a:endParaRPr lang="en-US" sz="1800" dirty="0"/>
          </a:p>
        </p:txBody>
      </p:sp>
      <p:pic>
        <p:nvPicPr>
          <p:cNvPr id="5" name="Image 0" descr="/mnt/project/Sample1A_B.png"/>
          <p:cNvPicPr>
            <a:picLocks noChangeAspect="1"/>
          </p:cNvPicPr>
          <p:nvPr/>
        </p:nvPicPr>
        <p:blipFill>
          <a:blip r:embed="rId3"/>
          <a:stretch>
            <a:fillRect/>
          </a:stretch>
        </p:blipFill>
        <p:spPr>
          <a:xfrm>
            <a:off x="1371600" y="1188720"/>
            <a:ext cx="6400800" cy="2011680"/>
          </a:xfrm>
          <a:prstGeom prst="rect">
            <a:avLst/>
          </a:prstGeom>
        </p:spPr>
      </p:pic>
      <p:sp>
        <p:nvSpPr>
          <p:cNvPr id="6" name="Shape 3"/>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7" name="Text 4"/>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The "R" is unclear</a:t>
            </a:r>
            <a:endParaRPr lang="en-US" sz="1100" dirty="0"/>
          </a:p>
        </p:txBody>
      </p:sp>
      <p:sp>
        <p:nvSpPr>
          <p:cNvPr id="8" name="Shape 5"/>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9" name="Text 6"/>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The "d" is unclear </a:t>
            </a:r>
            <a:endParaRPr lang="en-US" sz="1100" dirty="0"/>
          </a:p>
        </p:txBody>
      </p:sp>
      <p:sp>
        <p:nvSpPr>
          <p:cNvPr id="10" name="Shape 7"/>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1" name="Text 8"/>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The "W" is unclear</a:t>
            </a:r>
            <a:endParaRPr lang="en-US" sz="1100" dirty="0"/>
          </a:p>
        </p:txBody>
      </p:sp>
      <p:sp>
        <p:nvSpPr>
          <p:cNvPr id="12" name="Shape 9"/>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3" name="Text 10"/>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All letters are clear</a:t>
            </a:r>
            <a:endParaRPr lang="en-US" sz="11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Q15 -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Excellent! You're thinking like a writer! When you write your words next, remember all these things: capital letter, clear letters, good spacing, and consistent size. </a:t>
            </a:r>
            <a:br>
              <a:rPr lang="en-US" sz="1300" dirty="0">
                <a:solidFill>
                  <a:srgbClr val="FFFFFF"/>
                </a:solidFill>
              </a:rPr>
            </a:br>
            <a:r>
              <a:rPr lang="en-US" sz="1300" dirty="0">
                <a:solidFill>
                  <a:srgbClr val="FFFFFF"/>
                </a:solidFill>
              </a:rPr>
              <a:t>But don’t forget the most important thing.  </a:t>
            </a:r>
            <a:br>
              <a:rPr lang="en-US" sz="1300" dirty="0">
                <a:solidFill>
                  <a:srgbClr val="FFFFFF"/>
                </a:solidFill>
              </a:rPr>
            </a:br>
            <a:r>
              <a:rPr lang="en-US" sz="1300" dirty="0">
                <a:solidFill>
                  <a:srgbClr val="FFFFFF"/>
                </a:solidFill>
              </a:rPr>
              <a:t>It’s okay to make mistakes! As long as you correct them. </a:t>
            </a:r>
          </a:p>
          <a:p>
            <a:pPr marL="0" indent="0" algn="l">
              <a:lnSpc>
                <a:spcPts val="1800"/>
              </a:lnSpc>
              <a:buNone/>
            </a:pPr>
            <a:r>
              <a:rPr lang="en-US" sz="1300" dirty="0">
                <a:solidFill>
                  <a:srgbClr val="FFFFFF"/>
                </a:solidFill>
              </a:rPr>
              <a:t>This is how we learn and improve!</a:t>
            </a:r>
            <a:endParaRPr lang="en-US" sz="1300" dirty="0"/>
          </a:p>
        </p:txBody>
      </p:sp>
      <p:sp>
        <p:nvSpPr>
          <p:cNvPr id="6" name="Shape 4"/>
          <p:cNvSpPr/>
          <p:nvPr/>
        </p:nvSpPr>
        <p:spPr>
          <a:xfrm>
            <a:off x="365760" y="397764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457200" y="4023360"/>
            <a:ext cx="2560320" cy="320040"/>
          </a:xfrm>
          <a:prstGeom prst="rect">
            <a:avLst/>
          </a:prstGeom>
          <a:noFill/>
          <a:ln/>
        </p:spPr>
        <p:txBody>
          <a:bodyPr wrap="square" rtlCol="0" anchor="ctr"/>
          <a:lstStyle/>
          <a:p>
            <a:r>
              <a:rPr lang="en-US" sz="1200" dirty="0">
                <a:solidFill>
                  <a:srgbClr val="1D1D1D"/>
                </a:solidFill>
              </a:rPr>
              <a:t>B. There were errors, but they were all corrected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Q16 -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story tells what happened in the right order?</a:t>
            </a:r>
            <a:endParaRPr lang="en-US" sz="1800" dirty="0"/>
          </a:p>
        </p:txBody>
      </p:sp>
      <p:sp>
        <p:nvSpPr>
          <p:cNvPr id="5" name="Shape 3"/>
          <p:cNvSpPr/>
          <p:nvPr/>
        </p:nvSpPr>
        <p:spPr>
          <a:xfrm>
            <a:off x="1371600" y="1188720"/>
            <a:ext cx="6400800" cy="2011680"/>
          </a:xfrm>
          <a:prstGeom prst="rect">
            <a:avLst/>
          </a:prstGeom>
          <a:solidFill>
            <a:srgbClr val="333333"/>
          </a:solidFill>
          <a:ln w="25400">
            <a:solidFill>
              <a:srgbClr val="A8C5DD"/>
            </a:solidFill>
            <a:prstDash val="solid"/>
          </a:ln>
        </p:spPr>
        <p:txBody>
          <a:bodyPr/>
          <a:lstStyle/>
          <a:p>
            <a:endParaRPr lang="en-US"/>
          </a:p>
        </p:txBody>
      </p:sp>
      <p:sp>
        <p:nvSpPr>
          <p:cNvPr id="6" name="Text 4"/>
          <p:cNvSpPr/>
          <p:nvPr/>
        </p:nvSpPr>
        <p:spPr>
          <a:xfrm>
            <a:off x="1828800" y="2560320"/>
            <a:ext cx="5486400" cy="457200"/>
          </a:xfrm>
          <a:prstGeom prst="rect">
            <a:avLst/>
          </a:prstGeom>
          <a:noFill/>
          <a:ln/>
        </p:spPr>
        <p:txBody>
          <a:bodyPr wrap="square" rtlCol="0" anchor="ctr"/>
          <a:lstStyle/>
          <a:p>
            <a:pPr marL="0" indent="0" algn="ctr">
              <a:buNone/>
            </a:pPr>
            <a:r>
              <a:rPr lang="en-US" sz="1400" dirty="0">
                <a:solidFill>
                  <a:srgbClr val="A8C5DD"/>
                </a:solidFill>
              </a:rPr>
              <a:t>[IMAGE: Not found]</a:t>
            </a:r>
            <a:endParaRPr lang="en-US" sz="1400" dirty="0"/>
          </a:p>
        </p:txBody>
      </p:sp>
      <p:sp>
        <p:nvSpPr>
          <p:cNvPr id="7" name="Shape 5"/>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"Last he ate. First he played. Then he slept."</a:t>
            </a:r>
            <a:endParaRPr lang="en-US" sz="1100" dirty="0"/>
          </a:p>
        </p:txBody>
      </p:sp>
      <p:sp>
        <p:nvSpPr>
          <p:cNvPr id="9" name="Shape 7"/>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"First, he played. Then he ate. Last he slept." ✓</a:t>
            </a:r>
            <a:endParaRPr lang="en-US" sz="1100" dirty="0"/>
          </a:p>
        </p:txBody>
      </p:sp>
      <p:sp>
        <p:nvSpPr>
          <p:cNvPr id="11" name="Shape 9"/>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Both are in order</a:t>
            </a:r>
            <a:endParaRPr lang="en-US" sz="1100" dirty="0"/>
          </a:p>
        </p:txBody>
      </p:sp>
      <p:sp>
        <p:nvSpPr>
          <p:cNvPr id="13" name="Shape 11"/>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Neither is in order</a:t>
            </a:r>
            <a:endParaRPr lang="en-US" sz="1100" dirty="0"/>
          </a:p>
        </p:txBody>
      </p:sp>
      <p:pic>
        <p:nvPicPr>
          <p:cNvPr id="18" name="Picture 17">
            <a:extLst>
              <a:ext uri="{FF2B5EF4-FFF2-40B4-BE49-F238E27FC236}">
                <a16:creationId xmlns:a16="http://schemas.microsoft.com/office/drawing/2014/main" id="{DC091029-85E4-50D7-29C6-B4582292E657}"/>
              </a:ext>
            </a:extLst>
          </p:cNvPr>
          <p:cNvPicPr>
            <a:picLocks noChangeAspect="1"/>
          </p:cNvPicPr>
          <p:nvPr/>
        </p:nvPicPr>
        <p:blipFill>
          <a:blip r:embed="rId3"/>
          <a:stretch>
            <a:fillRect/>
          </a:stretch>
        </p:blipFill>
        <p:spPr>
          <a:xfrm>
            <a:off x="2039006" y="1114097"/>
            <a:ext cx="4698125" cy="21321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Q16 -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Sample B tells the events in the right order! First comes first, then comes next, and last comes last. Stories make more sense when events happen in the right order. Readers can follow what's happening!</a:t>
            </a:r>
            <a:endParaRPr lang="en-US" sz="1300" dirty="0"/>
          </a:p>
        </p:txBody>
      </p:sp>
      <p:sp>
        <p:nvSpPr>
          <p:cNvPr id="6" name="Shape 4"/>
          <p:cNvSpPr/>
          <p:nvPr/>
        </p:nvSpPr>
        <p:spPr>
          <a:xfrm>
            <a:off x="365760" y="409194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457200" y="4137660"/>
            <a:ext cx="2560320" cy="320040"/>
          </a:xfrm>
          <a:prstGeom prst="rect">
            <a:avLst/>
          </a:prstGeom>
          <a:noFill/>
          <a:ln/>
        </p:spPr>
        <p:txBody>
          <a:bodyPr wrap="square" rtlCol="0" anchor="ctr"/>
          <a:lstStyle/>
          <a:p>
            <a:pPr marL="0" indent="0" algn="l">
              <a:buNone/>
            </a:pPr>
            <a:r>
              <a:rPr lang="en-US" sz="1200" b="1" dirty="0">
                <a:solidFill>
                  <a:srgbClr val="FFFFFF"/>
                </a:solidFill>
              </a:rPr>
              <a:t>B. "First he played. Then he ate. Last he slept."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Q17 -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sentence uses a TIME WORD to show order?</a:t>
            </a:r>
            <a:endParaRPr lang="en-US" sz="1800" dirty="0"/>
          </a:p>
        </p:txBody>
      </p:sp>
      <p:sp>
        <p:nvSpPr>
          <p:cNvPr id="5" name="Shape 3"/>
          <p:cNvSpPr/>
          <p:nvPr/>
        </p:nvSpPr>
        <p:spPr>
          <a:xfrm>
            <a:off x="1371600" y="1188720"/>
            <a:ext cx="6400800" cy="2011680"/>
          </a:xfrm>
          <a:prstGeom prst="rect">
            <a:avLst/>
          </a:prstGeom>
          <a:solidFill>
            <a:srgbClr val="333333"/>
          </a:solidFill>
          <a:ln w="25400">
            <a:solidFill>
              <a:srgbClr val="A8C5DD"/>
            </a:solidFill>
            <a:prstDash val="solid"/>
          </a:ln>
        </p:spPr>
        <p:txBody>
          <a:bodyPr/>
          <a:lstStyle/>
          <a:p>
            <a:endParaRPr lang="en-US"/>
          </a:p>
        </p:txBody>
      </p:sp>
      <p:sp>
        <p:nvSpPr>
          <p:cNvPr id="6" name="Text 4"/>
          <p:cNvSpPr/>
          <p:nvPr/>
        </p:nvSpPr>
        <p:spPr>
          <a:xfrm>
            <a:off x="1828800" y="2560320"/>
            <a:ext cx="5486400" cy="457200"/>
          </a:xfrm>
          <a:prstGeom prst="rect">
            <a:avLst/>
          </a:prstGeom>
          <a:noFill/>
          <a:ln/>
        </p:spPr>
        <p:txBody>
          <a:bodyPr wrap="square" rtlCol="0" anchor="ctr"/>
          <a:lstStyle/>
          <a:p>
            <a:pPr marL="0" indent="0" algn="ctr">
              <a:buNone/>
            </a:pPr>
            <a:r>
              <a:rPr lang="en-US" sz="1400" dirty="0">
                <a:solidFill>
                  <a:srgbClr val="A8C5DD"/>
                </a:solidFill>
              </a:rPr>
              <a:t>[IMAGE: Not found]</a:t>
            </a:r>
            <a:endParaRPr lang="en-US" sz="1400" dirty="0"/>
          </a:p>
        </p:txBody>
      </p:sp>
      <p:sp>
        <p:nvSpPr>
          <p:cNvPr id="7" name="Shape 5"/>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"He ate a sandwich."</a:t>
            </a:r>
            <a:endParaRPr lang="en-US" sz="1100" dirty="0"/>
          </a:p>
        </p:txBody>
      </p:sp>
      <p:sp>
        <p:nvSpPr>
          <p:cNvPr id="9" name="Shape 7"/>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"First, he played.”</a:t>
            </a:r>
            <a:endParaRPr lang="en-US" sz="1100" dirty="0"/>
          </a:p>
        </p:txBody>
      </p:sp>
      <p:sp>
        <p:nvSpPr>
          <p:cNvPr id="11" name="Shape 9"/>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“He slept."</a:t>
            </a:r>
            <a:endParaRPr lang="en-US" sz="1100" dirty="0"/>
          </a:p>
        </p:txBody>
      </p:sp>
      <p:sp>
        <p:nvSpPr>
          <p:cNvPr id="13" name="Shape 11"/>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There is no time word</a:t>
            </a:r>
            <a:endParaRPr lang="en-US" sz="1100" dirty="0"/>
          </a:p>
        </p:txBody>
      </p:sp>
      <p:pic>
        <p:nvPicPr>
          <p:cNvPr id="15" name="Picture 14">
            <a:extLst>
              <a:ext uri="{FF2B5EF4-FFF2-40B4-BE49-F238E27FC236}">
                <a16:creationId xmlns:a16="http://schemas.microsoft.com/office/drawing/2014/main" id="{ACE4A7D3-8C79-F6CB-F88F-0A0DF29F4B6B}"/>
              </a:ext>
            </a:extLst>
          </p:cNvPr>
          <p:cNvPicPr>
            <a:picLocks noChangeAspect="1"/>
          </p:cNvPicPr>
          <p:nvPr/>
        </p:nvPicPr>
        <p:blipFill>
          <a:blip r:embed="rId3"/>
          <a:stretch>
            <a:fillRect/>
          </a:stretch>
        </p:blipFill>
        <p:spPr>
          <a:xfrm>
            <a:off x="1828800" y="1114097"/>
            <a:ext cx="4698125" cy="21321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Q17 -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Yes! The word "First" tells us WHEN something happens. Other time words are: Next, Then, After, Finally, Last. These words help readers know what happens in order!</a:t>
            </a:r>
            <a:endParaRPr lang="en-US" sz="1300" dirty="0"/>
          </a:p>
        </p:txBody>
      </p:sp>
      <p:sp>
        <p:nvSpPr>
          <p:cNvPr id="6" name="Shape 4"/>
          <p:cNvSpPr/>
          <p:nvPr/>
        </p:nvSpPr>
        <p:spPr>
          <a:xfrm>
            <a:off x="274320" y="4174972"/>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365760" y="4220692"/>
            <a:ext cx="2560320" cy="320040"/>
          </a:xfrm>
          <a:prstGeom prst="rect">
            <a:avLst/>
          </a:prstGeom>
          <a:noFill/>
          <a:ln/>
        </p:spPr>
        <p:txBody>
          <a:bodyPr wrap="square" rtlCol="0" anchor="ctr"/>
          <a:lstStyle/>
          <a:p>
            <a:pPr marL="0" indent="0" algn="l">
              <a:buNone/>
            </a:pPr>
            <a:r>
              <a:rPr lang="en-US" sz="1200" b="1" dirty="0">
                <a:solidFill>
                  <a:srgbClr val="FFFFFF"/>
                </a:solidFill>
              </a:rPr>
              <a:t>B. "First, he played."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Q18 -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sentence gives you a better picture of what happened?</a:t>
            </a:r>
            <a:endParaRPr lang="en-US" sz="1800" dirty="0"/>
          </a:p>
        </p:txBody>
      </p:sp>
      <p:sp>
        <p:nvSpPr>
          <p:cNvPr id="5" name="Shape 3"/>
          <p:cNvSpPr/>
          <p:nvPr/>
        </p:nvSpPr>
        <p:spPr>
          <a:xfrm>
            <a:off x="1371600" y="1188720"/>
            <a:ext cx="6400800" cy="2011680"/>
          </a:xfrm>
          <a:prstGeom prst="rect">
            <a:avLst/>
          </a:prstGeom>
          <a:solidFill>
            <a:srgbClr val="333333"/>
          </a:solidFill>
          <a:ln w="25400">
            <a:solidFill>
              <a:srgbClr val="A8C5DD"/>
            </a:solidFill>
            <a:prstDash val="solid"/>
          </a:ln>
        </p:spPr>
        <p:txBody>
          <a:bodyPr/>
          <a:lstStyle/>
          <a:p>
            <a:endParaRPr lang="en-US"/>
          </a:p>
        </p:txBody>
      </p:sp>
      <p:sp>
        <p:nvSpPr>
          <p:cNvPr id="6" name="Text 4"/>
          <p:cNvSpPr/>
          <p:nvPr/>
        </p:nvSpPr>
        <p:spPr>
          <a:xfrm>
            <a:off x="1828800" y="2560320"/>
            <a:ext cx="5486400" cy="457200"/>
          </a:xfrm>
          <a:prstGeom prst="rect">
            <a:avLst/>
          </a:prstGeom>
          <a:noFill/>
          <a:ln/>
        </p:spPr>
        <p:txBody>
          <a:bodyPr wrap="square" rtlCol="0" anchor="ctr"/>
          <a:lstStyle/>
          <a:p>
            <a:pPr marL="0" indent="0" algn="ctr">
              <a:buNone/>
            </a:pPr>
            <a:r>
              <a:rPr lang="en-US" sz="1400" dirty="0">
                <a:solidFill>
                  <a:srgbClr val="A8C5DD"/>
                </a:solidFill>
              </a:rPr>
              <a:t>[IMAGE: Not found]</a:t>
            </a:r>
            <a:endParaRPr lang="en-US" sz="1400" dirty="0"/>
          </a:p>
        </p:txBody>
      </p:sp>
      <p:sp>
        <p:nvSpPr>
          <p:cNvPr id="7" name="Shape 5"/>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"A cat sat down."</a:t>
            </a:r>
            <a:endParaRPr lang="en-US" sz="1100" dirty="0"/>
          </a:p>
        </p:txBody>
      </p:sp>
      <p:sp>
        <p:nvSpPr>
          <p:cNvPr id="9" name="Shape 7"/>
          <p:cNvSpPr/>
          <p:nvPr/>
        </p:nvSpPr>
        <p:spPr>
          <a:xfrm>
            <a:off x="274320" y="4121106"/>
            <a:ext cx="2103120" cy="536028"/>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"A fluffy orange cat sat down on the soft blue pillow." </a:t>
            </a:r>
            <a:endParaRPr lang="en-US" sz="1100" dirty="0"/>
          </a:p>
        </p:txBody>
      </p:sp>
      <p:sp>
        <p:nvSpPr>
          <p:cNvPr id="11" name="Shape 9"/>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"The cat was there."</a:t>
            </a:r>
            <a:endParaRPr lang="en-US" sz="1100" dirty="0"/>
          </a:p>
        </p:txBody>
      </p:sp>
      <p:sp>
        <p:nvSpPr>
          <p:cNvPr id="13" name="Shape 11"/>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"A cat and a dog."</a:t>
            </a:r>
            <a:endParaRPr lang="en-US" sz="1100" dirty="0"/>
          </a:p>
        </p:txBody>
      </p:sp>
      <p:pic>
        <p:nvPicPr>
          <p:cNvPr id="17" name="Picture 16" descr="A cat sitting on a blue cushion">
            <a:extLst>
              <a:ext uri="{FF2B5EF4-FFF2-40B4-BE49-F238E27FC236}">
                <a16:creationId xmlns:a16="http://schemas.microsoft.com/office/drawing/2014/main" id="{61BF72DB-3FFA-EE46-3A7E-3B9FB8933C74}"/>
              </a:ext>
            </a:extLst>
          </p:cNvPr>
          <p:cNvPicPr>
            <a:picLocks noChangeAspect="1"/>
          </p:cNvPicPr>
          <p:nvPr/>
        </p:nvPicPr>
        <p:blipFill>
          <a:blip r:embed="rId3"/>
          <a:stretch>
            <a:fillRect/>
          </a:stretch>
        </p:blipFill>
        <p:spPr>
          <a:xfrm>
            <a:off x="3017520" y="1188720"/>
            <a:ext cx="3017520" cy="20116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Q18 -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Sample B is much better! It tells you what the cat looks like (fluffy, orange) and what kind of pillow (soft, blue). When you add describing words, readers can SEE what you're writing about!</a:t>
            </a:r>
            <a:endParaRPr lang="en-US" sz="1300" dirty="0"/>
          </a:p>
        </p:txBody>
      </p:sp>
      <p:sp>
        <p:nvSpPr>
          <p:cNvPr id="6" name="Shape 4"/>
          <p:cNvSpPr/>
          <p:nvPr/>
        </p:nvSpPr>
        <p:spPr>
          <a:xfrm>
            <a:off x="274320" y="3982632"/>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365760" y="4028352"/>
            <a:ext cx="2560320" cy="320040"/>
          </a:xfrm>
          <a:prstGeom prst="rect">
            <a:avLst/>
          </a:prstGeom>
          <a:noFill/>
          <a:ln/>
        </p:spPr>
        <p:txBody>
          <a:bodyPr wrap="square" rtlCol="0" anchor="ctr"/>
          <a:lstStyle/>
          <a:p>
            <a:pPr marL="0" indent="0" algn="l">
              <a:buNone/>
            </a:pPr>
            <a:r>
              <a:rPr lang="en-US" sz="1200" b="1" dirty="0">
                <a:solidFill>
                  <a:srgbClr val="FFFFFF"/>
                </a:solidFill>
              </a:rPr>
              <a:t>B. "A fluffy orange cat sat down on the soft blue pillow."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9">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Q20 -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sentence tells what someone THINKS?</a:t>
            </a:r>
            <a:endParaRPr lang="en-US" sz="1800" dirty="0"/>
          </a:p>
        </p:txBody>
      </p:sp>
      <p:sp>
        <p:nvSpPr>
          <p:cNvPr id="7" name="Shape 5"/>
          <p:cNvSpPr/>
          <p:nvPr/>
        </p:nvSpPr>
        <p:spPr>
          <a:xfrm>
            <a:off x="411480" y="2443232"/>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502920" y="2488952"/>
            <a:ext cx="1828800" cy="274320"/>
          </a:xfrm>
          <a:prstGeom prst="rect">
            <a:avLst/>
          </a:prstGeom>
          <a:noFill/>
          <a:ln/>
        </p:spPr>
        <p:txBody>
          <a:bodyPr wrap="square" rtlCol="0" anchor="ctr"/>
          <a:lstStyle/>
          <a:p>
            <a:pPr marL="0" indent="0" algn="l">
              <a:buNone/>
            </a:pPr>
            <a:r>
              <a:rPr lang="en-US" sz="1100" dirty="0">
                <a:solidFill>
                  <a:srgbClr val="1D1D1D"/>
                </a:solidFill>
              </a:rPr>
              <a:t>A. "Dogs have four legs."</a:t>
            </a:r>
            <a:endParaRPr lang="en-US" sz="1100" dirty="0"/>
          </a:p>
        </p:txBody>
      </p:sp>
      <p:sp>
        <p:nvSpPr>
          <p:cNvPr id="9" name="Shape 7"/>
          <p:cNvSpPr/>
          <p:nvPr/>
        </p:nvSpPr>
        <p:spPr>
          <a:xfrm>
            <a:off x="411480" y="3266192"/>
            <a:ext cx="2011680" cy="365760"/>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502920" y="3311912"/>
            <a:ext cx="1828800" cy="274320"/>
          </a:xfrm>
          <a:prstGeom prst="rect">
            <a:avLst/>
          </a:prstGeom>
          <a:noFill/>
          <a:ln/>
        </p:spPr>
        <p:txBody>
          <a:bodyPr wrap="square" rtlCol="0" anchor="ctr"/>
          <a:lstStyle/>
          <a:p>
            <a:pPr marL="0" indent="0" algn="l">
              <a:buNone/>
            </a:pPr>
            <a:r>
              <a:rPr lang="en-US" sz="1100" dirty="0">
                <a:solidFill>
                  <a:srgbClr val="1D1D1D"/>
                </a:solidFill>
              </a:rPr>
              <a:t>B. "I think dogs are the best pets." ✓</a:t>
            </a:r>
            <a:endParaRPr lang="en-US" sz="1100" dirty="0"/>
          </a:p>
        </p:txBody>
      </p:sp>
      <p:sp>
        <p:nvSpPr>
          <p:cNvPr id="11" name="Shape 9"/>
          <p:cNvSpPr/>
          <p:nvPr/>
        </p:nvSpPr>
        <p:spPr>
          <a:xfrm>
            <a:off x="5166360" y="2443232"/>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5257800" y="2488952"/>
            <a:ext cx="1828800" cy="274320"/>
          </a:xfrm>
          <a:prstGeom prst="rect">
            <a:avLst/>
          </a:prstGeom>
          <a:noFill/>
          <a:ln/>
        </p:spPr>
        <p:txBody>
          <a:bodyPr wrap="square" rtlCol="0" anchor="ctr"/>
          <a:lstStyle/>
          <a:p>
            <a:pPr marL="0" indent="0" algn="l">
              <a:buNone/>
            </a:pPr>
            <a:r>
              <a:rPr lang="en-US" sz="1100" dirty="0">
                <a:solidFill>
                  <a:srgbClr val="1D1D1D"/>
                </a:solidFill>
              </a:rPr>
              <a:t>C. "Cats are animals."</a:t>
            </a:r>
            <a:endParaRPr lang="en-US" sz="1100" dirty="0"/>
          </a:p>
        </p:txBody>
      </p:sp>
      <p:sp>
        <p:nvSpPr>
          <p:cNvPr id="13" name="Shape 11"/>
          <p:cNvSpPr/>
          <p:nvPr/>
        </p:nvSpPr>
        <p:spPr>
          <a:xfrm>
            <a:off x="5166360" y="3266192"/>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5257800" y="3311912"/>
            <a:ext cx="1828800" cy="274320"/>
          </a:xfrm>
          <a:prstGeom prst="rect">
            <a:avLst/>
          </a:prstGeom>
          <a:noFill/>
          <a:ln/>
        </p:spPr>
        <p:txBody>
          <a:bodyPr wrap="square" rtlCol="0" anchor="ctr"/>
          <a:lstStyle/>
          <a:p>
            <a:pPr marL="0" indent="0" algn="l">
              <a:buNone/>
            </a:pPr>
            <a:r>
              <a:rPr lang="en-US" sz="1100" dirty="0">
                <a:solidFill>
                  <a:srgbClr val="1D1D1D"/>
                </a:solidFill>
              </a:rPr>
              <a:t>D. "The sky is blue."</a:t>
            </a:r>
            <a:endParaRPr lang="en-US" sz="11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40">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Q20 -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Sample B is an OPINION - it tells what someone thinks or likes. Sample A is a FACT - it's true for everyone. Opinion writing starts with things like "I think," "I like," "I believe," "In my opinion."</a:t>
            </a:r>
            <a:endParaRPr lang="en-US" sz="1300" dirty="0"/>
          </a:p>
        </p:txBody>
      </p:sp>
      <p:sp>
        <p:nvSpPr>
          <p:cNvPr id="6" name="Shape 4"/>
          <p:cNvSpPr/>
          <p:nvPr/>
        </p:nvSpPr>
        <p:spPr>
          <a:xfrm>
            <a:off x="274320" y="320040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365760" y="3246120"/>
            <a:ext cx="2560320" cy="320040"/>
          </a:xfrm>
          <a:prstGeom prst="rect">
            <a:avLst/>
          </a:prstGeom>
          <a:noFill/>
          <a:ln/>
        </p:spPr>
        <p:txBody>
          <a:bodyPr wrap="square" rtlCol="0" anchor="ctr"/>
          <a:lstStyle/>
          <a:p>
            <a:pPr marL="0" indent="0" algn="l">
              <a:buNone/>
            </a:pPr>
            <a:r>
              <a:rPr lang="en-US" sz="1200" b="1" dirty="0">
                <a:solidFill>
                  <a:srgbClr val="FFFFFF"/>
                </a:solidFill>
              </a:rPr>
              <a:t>B. "I think dogs are the best pets."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41">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Q21 -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opinion tells a REASON why?</a:t>
            </a:r>
            <a:endParaRPr lang="en-US" sz="1800" dirty="0"/>
          </a:p>
        </p:txBody>
      </p:sp>
      <p:sp>
        <p:nvSpPr>
          <p:cNvPr id="7" name="Shape 5"/>
          <p:cNvSpPr/>
          <p:nvPr/>
        </p:nvSpPr>
        <p:spPr>
          <a:xfrm>
            <a:off x="274320" y="2388870"/>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365760" y="2434590"/>
            <a:ext cx="1828800" cy="274320"/>
          </a:xfrm>
          <a:prstGeom prst="rect">
            <a:avLst/>
          </a:prstGeom>
          <a:noFill/>
          <a:ln/>
        </p:spPr>
        <p:txBody>
          <a:bodyPr wrap="square" rtlCol="0" anchor="ctr"/>
          <a:lstStyle/>
          <a:p>
            <a:pPr marL="0" indent="0" algn="l">
              <a:buNone/>
            </a:pPr>
            <a:r>
              <a:rPr lang="en-US" sz="1100" dirty="0">
                <a:solidFill>
                  <a:srgbClr val="1D1D1D"/>
                </a:solidFill>
              </a:rPr>
              <a:t>A. "I like ice cream."</a:t>
            </a:r>
            <a:endParaRPr lang="en-US" sz="1100" dirty="0"/>
          </a:p>
        </p:txBody>
      </p:sp>
      <p:sp>
        <p:nvSpPr>
          <p:cNvPr id="9" name="Shape 7"/>
          <p:cNvSpPr/>
          <p:nvPr/>
        </p:nvSpPr>
        <p:spPr>
          <a:xfrm>
            <a:off x="274320" y="3211830"/>
            <a:ext cx="2011680" cy="365760"/>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365760" y="3257550"/>
            <a:ext cx="1828800" cy="274320"/>
          </a:xfrm>
          <a:prstGeom prst="rect">
            <a:avLst/>
          </a:prstGeom>
          <a:noFill/>
          <a:ln/>
        </p:spPr>
        <p:txBody>
          <a:bodyPr wrap="square" rtlCol="0" anchor="ctr"/>
          <a:lstStyle/>
          <a:p>
            <a:pPr marL="0" indent="0" algn="l">
              <a:buNone/>
            </a:pPr>
            <a:r>
              <a:rPr lang="en-US" sz="1100" dirty="0">
                <a:solidFill>
                  <a:srgbClr val="1D1D1D"/>
                </a:solidFill>
              </a:rPr>
              <a:t>B. "I like ice cream because it's cold and sweet." </a:t>
            </a:r>
            <a:endParaRPr lang="en-US" sz="1100" dirty="0"/>
          </a:p>
        </p:txBody>
      </p:sp>
      <p:sp>
        <p:nvSpPr>
          <p:cNvPr id="11" name="Shape 9"/>
          <p:cNvSpPr/>
          <p:nvPr/>
        </p:nvSpPr>
        <p:spPr>
          <a:xfrm>
            <a:off x="5029200" y="2388870"/>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5120640" y="2434590"/>
            <a:ext cx="1828800" cy="274320"/>
          </a:xfrm>
          <a:prstGeom prst="rect">
            <a:avLst/>
          </a:prstGeom>
          <a:noFill/>
          <a:ln/>
        </p:spPr>
        <p:txBody>
          <a:bodyPr wrap="square" rtlCol="0" anchor="ctr"/>
          <a:lstStyle/>
          <a:p>
            <a:pPr marL="0" indent="0" algn="l">
              <a:buNone/>
            </a:pPr>
            <a:r>
              <a:rPr lang="en-US" sz="1100" dirty="0">
                <a:solidFill>
                  <a:srgbClr val="1D1D1D"/>
                </a:solidFill>
              </a:rPr>
              <a:t>C. "Ice cream is food."</a:t>
            </a:r>
            <a:endParaRPr lang="en-US" sz="1100" dirty="0"/>
          </a:p>
        </p:txBody>
      </p:sp>
      <p:sp>
        <p:nvSpPr>
          <p:cNvPr id="13" name="Shape 11"/>
          <p:cNvSpPr/>
          <p:nvPr/>
        </p:nvSpPr>
        <p:spPr>
          <a:xfrm>
            <a:off x="5029200" y="3211830"/>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5120640" y="3257550"/>
            <a:ext cx="1828800" cy="274320"/>
          </a:xfrm>
          <a:prstGeom prst="rect">
            <a:avLst/>
          </a:prstGeom>
          <a:noFill/>
          <a:ln/>
        </p:spPr>
        <p:txBody>
          <a:bodyPr wrap="square" rtlCol="0" anchor="ctr"/>
          <a:lstStyle/>
          <a:p>
            <a:pPr marL="0" indent="0" algn="l">
              <a:buNone/>
            </a:pPr>
            <a:r>
              <a:rPr lang="en-US" sz="1100" dirty="0">
                <a:solidFill>
                  <a:srgbClr val="1D1D1D"/>
                </a:solidFill>
              </a:rPr>
              <a:t>D. "I think ice cream."</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Q2 -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Good eye! The "d" doesn't look quite like it should. When we write, each letter needs to look like the letter in a book. If a letter looks different, people might not understand it.</a:t>
            </a:r>
            <a:endParaRPr lang="en-US" sz="1300" dirty="0"/>
          </a:p>
        </p:txBody>
      </p:sp>
      <p:sp>
        <p:nvSpPr>
          <p:cNvPr id="6" name="Shape 4"/>
          <p:cNvSpPr/>
          <p:nvPr/>
        </p:nvSpPr>
        <p:spPr>
          <a:xfrm>
            <a:off x="305851" y="400050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397291" y="4046220"/>
            <a:ext cx="2560320" cy="320040"/>
          </a:xfrm>
          <a:prstGeom prst="rect">
            <a:avLst/>
          </a:prstGeom>
          <a:noFill/>
          <a:ln/>
        </p:spPr>
        <p:txBody>
          <a:bodyPr wrap="square" rtlCol="0" anchor="ctr"/>
          <a:lstStyle/>
          <a:p>
            <a:pPr marL="0" indent="0" algn="l">
              <a:buNone/>
            </a:pPr>
            <a:r>
              <a:rPr lang="en-US" sz="1200" b="1" dirty="0">
                <a:solidFill>
                  <a:srgbClr val="FFFFFF"/>
                </a:solidFill>
              </a:rPr>
              <a:t>B. The "d" is unclear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2">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Q21 -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Sample B is MUCH BETTER! It tells your opinion AND your reason with the word "because." Always give a reason for your opinion. Tell WHY you think something - that makes your writing stronger!</a:t>
            </a:r>
            <a:endParaRPr lang="en-US" sz="1300" dirty="0"/>
          </a:p>
        </p:txBody>
      </p:sp>
      <p:sp>
        <p:nvSpPr>
          <p:cNvPr id="6" name="Shape 4"/>
          <p:cNvSpPr/>
          <p:nvPr/>
        </p:nvSpPr>
        <p:spPr>
          <a:xfrm>
            <a:off x="274320" y="320040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365760" y="3246120"/>
            <a:ext cx="2560320" cy="320040"/>
          </a:xfrm>
          <a:prstGeom prst="rect">
            <a:avLst/>
          </a:prstGeom>
          <a:noFill/>
          <a:ln/>
        </p:spPr>
        <p:txBody>
          <a:bodyPr wrap="square" rtlCol="0" anchor="ctr"/>
          <a:lstStyle/>
          <a:p>
            <a:pPr marL="0" indent="0" algn="l">
              <a:buNone/>
            </a:pPr>
            <a:r>
              <a:rPr lang="en-US" sz="1200" b="1" dirty="0">
                <a:solidFill>
                  <a:srgbClr val="FFFFFF"/>
                </a:solidFill>
              </a:rPr>
              <a:t>B. "I like ice cream because it's cold and sweet."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5">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Q23 -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one stays on the SAME TOPIC the whole time?</a:t>
            </a:r>
            <a:endParaRPr lang="en-US" sz="1800" dirty="0"/>
          </a:p>
        </p:txBody>
      </p:sp>
      <p:sp>
        <p:nvSpPr>
          <p:cNvPr id="7" name="Shape 5"/>
          <p:cNvSpPr/>
          <p:nvPr/>
        </p:nvSpPr>
        <p:spPr>
          <a:xfrm>
            <a:off x="594360" y="3681296"/>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685800" y="3727016"/>
            <a:ext cx="1828800" cy="274320"/>
          </a:xfrm>
          <a:prstGeom prst="rect">
            <a:avLst/>
          </a:prstGeom>
          <a:noFill/>
          <a:ln/>
        </p:spPr>
        <p:txBody>
          <a:bodyPr wrap="square" rtlCol="0" anchor="ctr"/>
          <a:lstStyle/>
          <a:p>
            <a:pPr marL="0" indent="0" algn="l">
              <a:buNone/>
            </a:pPr>
            <a:r>
              <a:rPr lang="en-US" sz="1100" dirty="0">
                <a:solidFill>
                  <a:srgbClr val="1D1D1D"/>
                </a:solidFill>
              </a:rPr>
              <a:t>B. "Dolphins are smart. Dogs are fun. I like swimming."</a:t>
            </a:r>
            <a:endParaRPr lang="en-US" sz="1100" dirty="0"/>
          </a:p>
        </p:txBody>
      </p:sp>
      <p:sp>
        <p:nvSpPr>
          <p:cNvPr id="9" name="Shape 7"/>
          <p:cNvSpPr/>
          <p:nvPr/>
        </p:nvSpPr>
        <p:spPr>
          <a:xfrm>
            <a:off x="550870" y="2807877"/>
            <a:ext cx="2103120" cy="468351"/>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642310" y="2929983"/>
            <a:ext cx="1828800" cy="274320"/>
          </a:xfrm>
          <a:prstGeom prst="rect">
            <a:avLst/>
          </a:prstGeom>
          <a:noFill/>
          <a:ln/>
        </p:spPr>
        <p:txBody>
          <a:bodyPr wrap="square" rtlCol="0" anchor="ctr"/>
          <a:lstStyle/>
          <a:p>
            <a:pPr marL="0" indent="0" algn="l">
              <a:buNone/>
            </a:pPr>
            <a:r>
              <a:rPr lang="en-US" sz="1100" dirty="0">
                <a:solidFill>
                  <a:srgbClr val="1D1D1D"/>
                </a:solidFill>
              </a:rPr>
              <a:t>A. "Dolphins live in water. They are smart. Dolphins can do tricks." ✓</a:t>
            </a:r>
            <a:endParaRPr lang="en-US" sz="1100" dirty="0"/>
          </a:p>
        </p:txBody>
      </p:sp>
      <p:sp>
        <p:nvSpPr>
          <p:cNvPr id="11" name="Shape 9"/>
          <p:cNvSpPr/>
          <p:nvPr/>
        </p:nvSpPr>
        <p:spPr>
          <a:xfrm>
            <a:off x="5120640" y="2910468"/>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5212080" y="2956188"/>
            <a:ext cx="1828800" cy="274320"/>
          </a:xfrm>
          <a:prstGeom prst="rect">
            <a:avLst/>
          </a:prstGeom>
          <a:noFill/>
          <a:ln/>
        </p:spPr>
        <p:txBody>
          <a:bodyPr wrap="square" rtlCol="0" anchor="ctr"/>
          <a:lstStyle/>
          <a:p>
            <a:pPr marL="0" indent="0" algn="l">
              <a:buNone/>
            </a:pPr>
            <a:r>
              <a:rPr lang="en-US" sz="1100" dirty="0">
                <a:solidFill>
                  <a:srgbClr val="1D1D1D"/>
                </a:solidFill>
              </a:rPr>
              <a:t>C. "Many animals are cool."</a:t>
            </a:r>
            <a:endParaRPr lang="en-US" sz="1100" dirty="0"/>
          </a:p>
        </p:txBody>
      </p:sp>
      <p:sp>
        <p:nvSpPr>
          <p:cNvPr id="13" name="Shape 11"/>
          <p:cNvSpPr/>
          <p:nvPr/>
        </p:nvSpPr>
        <p:spPr>
          <a:xfrm>
            <a:off x="5120640" y="3733428"/>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5212080" y="3779148"/>
            <a:ext cx="1828800" cy="274320"/>
          </a:xfrm>
          <a:prstGeom prst="rect">
            <a:avLst/>
          </a:prstGeom>
          <a:noFill/>
          <a:ln/>
        </p:spPr>
        <p:txBody>
          <a:bodyPr wrap="square" rtlCol="0" anchor="ctr"/>
          <a:lstStyle/>
          <a:p>
            <a:pPr marL="0" indent="0" algn="l">
              <a:buNone/>
            </a:pPr>
            <a:r>
              <a:rPr lang="en-US" sz="1100" dirty="0">
                <a:solidFill>
                  <a:srgbClr val="1D1D1D"/>
                </a:solidFill>
              </a:rPr>
              <a:t>D. "Animals, food, and games."</a:t>
            </a:r>
            <a:endParaRPr lang="en-US" sz="11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6">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Q23 -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Sample A is FOCUSED! Every sentence teaches about dolphins. Sample A jumps around - dolphins, then dogs, then swimming. Good informative writing picks ONE topic and teaches about THAT topic the whole time!</a:t>
            </a:r>
            <a:endParaRPr lang="en-US" sz="1300" dirty="0"/>
          </a:p>
        </p:txBody>
      </p:sp>
      <p:sp>
        <p:nvSpPr>
          <p:cNvPr id="6" name="Shape 4"/>
          <p:cNvSpPr/>
          <p:nvPr/>
        </p:nvSpPr>
        <p:spPr>
          <a:xfrm>
            <a:off x="365760" y="3273998"/>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457200" y="3319718"/>
            <a:ext cx="2560320" cy="320040"/>
          </a:xfrm>
          <a:prstGeom prst="rect">
            <a:avLst/>
          </a:prstGeom>
          <a:noFill/>
          <a:ln/>
        </p:spPr>
        <p:txBody>
          <a:bodyPr wrap="square" rtlCol="0" anchor="ctr"/>
          <a:lstStyle/>
          <a:p>
            <a:pPr marL="0" indent="0" algn="l">
              <a:buNone/>
            </a:pPr>
            <a:r>
              <a:rPr lang="en-US" sz="1200" b="1" dirty="0">
                <a:solidFill>
                  <a:srgbClr val="FFFFFF"/>
                </a:solidFill>
              </a:rPr>
              <a:t>A. "Dolphins live in water. They are smart. Dolphins can do tricks."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9">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0" y="0"/>
            <a:ext cx="9144000" cy="457200"/>
          </a:xfrm>
          <a:prstGeom prst="rect">
            <a:avLst/>
          </a:prstGeom>
          <a:solidFill>
            <a:srgbClr val="FFB84D"/>
          </a:solidFill>
          <a:ln/>
        </p:spPr>
        <p:txBody>
          <a:bodyPr/>
          <a:lstStyle/>
          <a:p>
            <a:endParaRPr lang="en-US"/>
          </a:p>
        </p:txBody>
      </p:sp>
      <p:sp>
        <p:nvSpPr>
          <p:cNvPr id="3" name="Text 1"/>
          <p:cNvSpPr/>
          <p:nvPr/>
        </p:nvSpPr>
        <p:spPr>
          <a:xfrm>
            <a:off x="274320" y="91440"/>
            <a:ext cx="8595360" cy="274320"/>
          </a:xfrm>
          <a:prstGeom prst="rect">
            <a:avLst/>
          </a:prstGeom>
          <a:noFill/>
          <a:ln/>
        </p:spPr>
        <p:txBody>
          <a:bodyPr wrap="square" rtlCol="0" anchor="ctr"/>
          <a:lstStyle/>
          <a:p>
            <a:pPr marL="0" indent="0" algn="l">
              <a:buNone/>
            </a:pPr>
            <a:r>
              <a:rPr lang="en-US" sz="1800" b="1" dirty="0">
                <a:solidFill>
                  <a:srgbClr val="1D1D1D"/>
                </a:solidFill>
              </a:rPr>
              <a:t>ANSWER KEY REFERENCE - Keep for Your Files</a:t>
            </a:r>
            <a:endParaRPr lang="en-US" sz="1800" dirty="0"/>
          </a:p>
        </p:txBody>
      </p:sp>
      <p:sp>
        <p:nvSpPr>
          <p:cNvPr id="4" name="Text 2"/>
          <p:cNvSpPr/>
          <p:nvPr/>
        </p:nvSpPr>
        <p:spPr>
          <a:xfrm>
            <a:off x="457200" y="731520"/>
            <a:ext cx="8229600" cy="320040"/>
          </a:xfrm>
          <a:prstGeom prst="rect">
            <a:avLst/>
          </a:prstGeom>
          <a:noFill/>
          <a:ln/>
        </p:spPr>
        <p:txBody>
          <a:bodyPr wrap="square" rtlCol="0" anchor="ctr"/>
          <a:lstStyle/>
          <a:p>
            <a:pPr marL="0" indent="0" algn="l">
              <a:buNone/>
            </a:pPr>
            <a:r>
              <a:rPr lang="en-US" sz="1200" dirty="0">
                <a:solidFill>
                  <a:srgbClr val="FFFFFF"/>
                </a:solidFill>
              </a:rPr>
              <a:t>Q1: B | Q2: B | Q3: Metacognitive | Q4: B | Q5: A | Q6: B</a:t>
            </a:r>
            <a:endParaRPr lang="en-US" sz="1200" dirty="0"/>
          </a:p>
        </p:txBody>
      </p:sp>
      <p:sp>
        <p:nvSpPr>
          <p:cNvPr id="5" name="Text 3"/>
          <p:cNvSpPr/>
          <p:nvPr/>
        </p:nvSpPr>
        <p:spPr>
          <a:xfrm>
            <a:off x="457200" y="1097280"/>
            <a:ext cx="8229600" cy="320040"/>
          </a:xfrm>
          <a:prstGeom prst="rect">
            <a:avLst/>
          </a:prstGeom>
          <a:noFill/>
          <a:ln/>
        </p:spPr>
        <p:txBody>
          <a:bodyPr wrap="square" rtlCol="0" anchor="ctr"/>
          <a:lstStyle/>
          <a:p>
            <a:pPr marL="0" indent="0" algn="l">
              <a:buNone/>
            </a:pPr>
            <a:r>
              <a:rPr lang="en-US" sz="1200" dirty="0">
                <a:solidFill>
                  <a:srgbClr val="FFFFFF"/>
                </a:solidFill>
              </a:rPr>
              <a:t>Q7: B | Q8: A | Q9: Metacognitive | Q10: A | Q11: A | Q12: Metacognitive</a:t>
            </a:r>
            <a:endParaRPr lang="en-US" sz="1200" dirty="0"/>
          </a:p>
        </p:txBody>
      </p:sp>
      <p:sp>
        <p:nvSpPr>
          <p:cNvPr id="6" name="Text 4"/>
          <p:cNvSpPr/>
          <p:nvPr/>
        </p:nvSpPr>
        <p:spPr>
          <a:xfrm>
            <a:off x="457200" y="1463040"/>
            <a:ext cx="8229600" cy="320040"/>
          </a:xfrm>
          <a:prstGeom prst="rect">
            <a:avLst/>
          </a:prstGeom>
          <a:noFill/>
          <a:ln/>
        </p:spPr>
        <p:txBody>
          <a:bodyPr wrap="square" rtlCol="0" anchor="ctr"/>
          <a:lstStyle/>
          <a:p>
            <a:pPr marL="0" indent="0" algn="l">
              <a:buNone/>
            </a:pPr>
            <a:r>
              <a:rPr lang="en-US" sz="1200" dirty="0">
                <a:solidFill>
                  <a:srgbClr val="FFFFFF"/>
                </a:solidFill>
              </a:rPr>
              <a:t>Q13: A | Q14: D | Q15: Metacognitive | Q16: B | Q17: B | Q18: B</a:t>
            </a:r>
            <a:endParaRPr lang="en-US" sz="1200" dirty="0"/>
          </a:p>
        </p:txBody>
      </p:sp>
      <p:sp>
        <p:nvSpPr>
          <p:cNvPr id="7" name="Text 5"/>
          <p:cNvSpPr/>
          <p:nvPr/>
        </p:nvSpPr>
        <p:spPr>
          <a:xfrm>
            <a:off x="457200" y="1828800"/>
            <a:ext cx="8229600" cy="320040"/>
          </a:xfrm>
          <a:prstGeom prst="rect">
            <a:avLst/>
          </a:prstGeom>
          <a:noFill/>
          <a:ln/>
        </p:spPr>
        <p:txBody>
          <a:bodyPr wrap="square" rtlCol="0" anchor="ctr"/>
          <a:lstStyle/>
          <a:p>
            <a:pPr marL="0" indent="0" algn="l">
              <a:buNone/>
            </a:pPr>
            <a:r>
              <a:rPr lang="en-US" sz="1200" dirty="0">
                <a:solidFill>
                  <a:srgbClr val="FFFFFF"/>
                </a:solidFill>
              </a:rPr>
              <a:t>Q19: Metacognitive | Q20: B | Q21: B | Q22: Metacognitive | Q23: B | Q24: Metacognitive</a:t>
            </a:r>
            <a:endParaRPr lang="en-US" sz="1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53">
    <p:bg>
      <p:bgPr>
        <a:solidFill>
          <a:srgbClr val="6A3D7A"/>
        </a:solidFill>
        <a:effectLst/>
      </p:bgPr>
    </p:bg>
    <p:spTree>
      <p:nvGrpSpPr>
        <p:cNvPr id="1" name=""/>
        <p:cNvGrpSpPr/>
        <p:nvPr/>
      </p:nvGrpSpPr>
      <p:grpSpPr>
        <a:xfrm>
          <a:off x="0" y="0"/>
          <a:ext cx="0" cy="0"/>
          <a:chOff x="0" y="0"/>
          <a:chExt cx="0" cy="0"/>
        </a:xfrm>
      </p:grpSpPr>
      <p:sp>
        <p:nvSpPr>
          <p:cNvPr id="2" name="Text 0"/>
          <p:cNvSpPr/>
          <p:nvPr/>
        </p:nvSpPr>
        <p:spPr>
          <a:xfrm>
            <a:off x="457200" y="1371600"/>
            <a:ext cx="8229600" cy="548640"/>
          </a:xfrm>
          <a:prstGeom prst="rect">
            <a:avLst/>
          </a:prstGeom>
          <a:noFill/>
          <a:ln/>
        </p:spPr>
        <p:txBody>
          <a:bodyPr wrap="square" rtlCol="0" anchor="ctr"/>
          <a:lstStyle/>
          <a:p>
            <a:pPr marL="0" indent="0" algn="ctr">
              <a:buNone/>
            </a:pPr>
            <a:r>
              <a:rPr lang="en-US" sz="3600" b="1" dirty="0">
                <a:solidFill>
                  <a:srgbClr val="FFB84D"/>
                </a:solidFill>
              </a:rPr>
              <a:t>🎉 EXCELLENT WORK! 🎉</a:t>
            </a:r>
            <a:endParaRPr lang="en-US" sz="3600" dirty="0"/>
          </a:p>
        </p:txBody>
      </p:sp>
      <p:sp>
        <p:nvSpPr>
          <p:cNvPr id="3" name="Text 1"/>
          <p:cNvSpPr/>
          <p:nvPr/>
        </p:nvSpPr>
        <p:spPr>
          <a:xfrm>
            <a:off x="914400" y="2103120"/>
            <a:ext cx="7315200" cy="320040"/>
          </a:xfrm>
          <a:prstGeom prst="rect">
            <a:avLst/>
          </a:prstGeom>
          <a:noFill/>
          <a:ln/>
        </p:spPr>
        <p:txBody>
          <a:bodyPr wrap="square" rtlCol="0" anchor="ctr"/>
          <a:lstStyle/>
          <a:p>
            <a:pPr marL="0" indent="0" algn="ctr">
              <a:buNone/>
            </a:pPr>
            <a:r>
              <a:rPr lang="en-US" sz="1600" b="1" dirty="0">
                <a:solidFill>
                  <a:srgbClr val="FFFFFF"/>
                </a:solidFill>
              </a:rPr>
              <a:t>You learned about:</a:t>
            </a:r>
            <a:endParaRPr lang="en-US" sz="1600" dirty="0"/>
          </a:p>
        </p:txBody>
      </p:sp>
      <p:sp>
        <p:nvSpPr>
          <p:cNvPr id="4" name="Text 2"/>
          <p:cNvSpPr/>
          <p:nvPr/>
        </p:nvSpPr>
        <p:spPr>
          <a:xfrm>
            <a:off x="1828800" y="2560320"/>
            <a:ext cx="5486400" cy="228600"/>
          </a:xfrm>
          <a:prstGeom prst="rect">
            <a:avLst/>
          </a:prstGeom>
          <a:noFill/>
          <a:ln/>
        </p:spPr>
        <p:txBody>
          <a:bodyPr wrap="square" rtlCol="0" anchor="ctr"/>
          <a:lstStyle/>
          <a:p>
            <a:pPr marL="0" indent="0" algn="ctr">
              <a:buNone/>
            </a:pPr>
            <a:r>
              <a:rPr lang="en-US" sz="1300" dirty="0">
                <a:solidFill>
                  <a:srgbClr val="A8C5DD"/>
                </a:solidFill>
              </a:rPr>
              <a:t>✓ Clear letter formation</a:t>
            </a:r>
            <a:endParaRPr lang="en-US" sz="1300" dirty="0"/>
          </a:p>
        </p:txBody>
      </p:sp>
      <p:sp>
        <p:nvSpPr>
          <p:cNvPr id="5" name="Text 3"/>
          <p:cNvSpPr/>
          <p:nvPr/>
        </p:nvSpPr>
        <p:spPr>
          <a:xfrm>
            <a:off x="1828800" y="2834640"/>
            <a:ext cx="5486400" cy="228600"/>
          </a:xfrm>
          <a:prstGeom prst="rect">
            <a:avLst/>
          </a:prstGeom>
          <a:noFill/>
          <a:ln/>
        </p:spPr>
        <p:txBody>
          <a:bodyPr wrap="square" rtlCol="0" anchor="ctr"/>
          <a:lstStyle/>
          <a:p>
            <a:pPr marL="0" indent="0" algn="ctr">
              <a:buNone/>
            </a:pPr>
            <a:r>
              <a:rPr lang="en-US" sz="1300" dirty="0">
                <a:solidFill>
                  <a:srgbClr val="A8C5DD"/>
                </a:solidFill>
              </a:rPr>
              <a:t>✓ Good word spacing</a:t>
            </a:r>
            <a:endParaRPr lang="en-US" sz="1300" dirty="0"/>
          </a:p>
        </p:txBody>
      </p:sp>
      <p:sp>
        <p:nvSpPr>
          <p:cNvPr id="6" name="Text 4"/>
          <p:cNvSpPr/>
          <p:nvPr/>
        </p:nvSpPr>
        <p:spPr>
          <a:xfrm>
            <a:off x="1828800" y="3108960"/>
            <a:ext cx="5486400" cy="228600"/>
          </a:xfrm>
          <a:prstGeom prst="rect">
            <a:avLst/>
          </a:prstGeom>
          <a:noFill/>
          <a:ln/>
        </p:spPr>
        <p:txBody>
          <a:bodyPr wrap="square" rtlCol="0" anchor="ctr"/>
          <a:lstStyle/>
          <a:p>
            <a:pPr marL="0" indent="0" algn="ctr">
              <a:buNone/>
            </a:pPr>
            <a:r>
              <a:rPr lang="en-US" sz="1300" dirty="0">
                <a:solidFill>
                  <a:srgbClr val="A8C5DD"/>
                </a:solidFill>
              </a:rPr>
              <a:t>✓ Staying on the line</a:t>
            </a:r>
            <a:endParaRPr lang="en-US" sz="1300" dirty="0"/>
          </a:p>
        </p:txBody>
      </p:sp>
      <p:sp>
        <p:nvSpPr>
          <p:cNvPr id="7" name="Text 5"/>
          <p:cNvSpPr/>
          <p:nvPr/>
        </p:nvSpPr>
        <p:spPr>
          <a:xfrm>
            <a:off x="1828800" y="3383280"/>
            <a:ext cx="5486400" cy="228600"/>
          </a:xfrm>
          <a:prstGeom prst="rect">
            <a:avLst/>
          </a:prstGeom>
          <a:noFill/>
          <a:ln/>
        </p:spPr>
        <p:txBody>
          <a:bodyPr wrap="square" rtlCol="0" anchor="ctr"/>
          <a:lstStyle/>
          <a:p>
            <a:pPr marL="0" indent="0" algn="ctr">
              <a:buNone/>
            </a:pPr>
            <a:r>
              <a:rPr lang="en-US" sz="1300" dirty="0">
                <a:solidFill>
                  <a:srgbClr val="A8C5DD"/>
                </a:solidFill>
              </a:rPr>
              <a:t>✓ Consistent letter size</a:t>
            </a:r>
            <a:endParaRPr lang="en-US" sz="1300" dirty="0"/>
          </a:p>
        </p:txBody>
      </p:sp>
      <p:sp>
        <p:nvSpPr>
          <p:cNvPr id="8" name="Text 6"/>
          <p:cNvSpPr/>
          <p:nvPr/>
        </p:nvSpPr>
        <p:spPr>
          <a:xfrm>
            <a:off x="1828800" y="3657600"/>
            <a:ext cx="5486400" cy="228600"/>
          </a:xfrm>
          <a:prstGeom prst="rect">
            <a:avLst/>
          </a:prstGeom>
          <a:noFill/>
          <a:ln/>
        </p:spPr>
        <p:txBody>
          <a:bodyPr wrap="square" rtlCol="0" anchor="ctr"/>
          <a:lstStyle/>
          <a:p>
            <a:pPr marL="0" indent="0" algn="ctr">
              <a:buNone/>
            </a:pPr>
            <a:r>
              <a:rPr lang="en-US" sz="1300" dirty="0">
                <a:solidFill>
                  <a:srgbClr val="A8C5DD"/>
                </a:solidFill>
              </a:rPr>
              <a:t>✓ Telling stories in order</a:t>
            </a:r>
            <a:endParaRPr lang="en-US" sz="1300" dirty="0"/>
          </a:p>
        </p:txBody>
      </p:sp>
      <p:sp>
        <p:nvSpPr>
          <p:cNvPr id="9" name="Text 7"/>
          <p:cNvSpPr/>
          <p:nvPr/>
        </p:nvSpPr>
        <p:spPr>
          <a:xfrm>
            <a:off x="1828800" y="3931920"/>
            <a:ext cx="5486400" cy="228600"/>
          </a:xfrm>
          <a:prstGeom prst="rect">
            <a:avLst/>
          </a:prstGeom>
          <a:noFill/>
          <a:ln/>
        </p:spPr>
        <p:txBody>
          <a:bodyPr wrap="square" rtlCol="0" anchor="ctr"/>
          <a:lstStyle/>
          <a:p>
            <a:pPr marL="0" indent="0" algn="ctr">
              <a:buNone/>
            </a:pPr>
            <a:r>
              <a:rPr lang="en-US" sz="1300" dirty="0">
                <a:solidFill>
                  <a:srgbClr val="A8C5DD"/>
                </a:solidFill>
              </a:rPr>
              <a:t>✓ Giving opinions with reasons</a:t>
            </a:r>
            <a:endParaRPr lang="en-US" sz="1300" dirty="0"/>
          </a:p>
        </p:txBody>
      </p:sp>
      <p:sp>
        <p:nvSpPr>
          <p:cNvPr id="10" name="Text 8"/>
          <p:cNvSpPr/>
          <p:nvPr/>
        </p:nvSpPr>
        <p:spPr>
          <a:xfrm>
            <a:off x="1828800" y="4206240"/>
            <a:ext cx="5486400" cy="228600"/>
          </a:xfrm>
          <a:prstGeom prst="rect">
            <a:avLst/>
          </a:prstGeom>
          <a:noFill/>
          <a:ln/>
        </p:spPr>
        <p:txBody>
          <a:bodyPr wrap="square" rtlCol="0" anchor="ctr"/>
          <a:lstStyle/>
          <a:p>
            <a:pPr marL="0" indent="0" algn="ctr">
              <a:buNone/>
            </a:pPr>
            <a:r>
              <a:rPr lang="en-US" sz="1300" dirty="0">
                <a:solidFill>
                  <a:srgbClr val="A8C5DD"/>
                </a:solidFill>
              </a:rPr>
              <a:t>✓ Teaching about topics</a:t>
            </a:r>
            <a:endParaRPr lang="en-US" sz="1300" dirty="0"/>
          </a:p>
        </p:txBody>
      </p:sp>
      <p:sp>
        <p:nvSpPr>
          <p:cNvPr id="11" name="Text 9"/>
          <p:cNvSpPr/>
          <p:nvPr/>
        </p:nvSpPr>
        <p:spPr>
          <a:xfrm>
            <a:off x="914400" y="4389120"/>
            <a:ext cx="7315200" cy="274320"/>
          </a:xfrm>
          <a:prstGeom prst="rect">
            <a:avLst/>
          </a:prstGeom>
          <a:noFill/>
          <a:ln/>
        </p:spPr>
        <p:txBody>
          <a:bodyPr wrap="square" rtlCol="0" anchor="ctr"/>
          <a:lstStyle/>
          <a:p>
            <a:pPr marL="0" indent="0" algn="ctr">
              <a:buNone/>
            </a:pPr>
            <a:r>
              <a:rPr lang="en-US" sz="1400" i="1" dirty="0">
                <a:solidFill>
                  <a:srgbClr val="F5E6D3"/>
                </a:solidFill>
              </a:rPr>
              <a:t>Now let's see what you can do!</a:t>
            </a:r>
            <a:endParaRPr 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37">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Q19 - TEACHING</a:t>
            </a:r>
            <a:endParaRPr lang="en-US" sz="1400" dirty="0"/>
          </a:p>
        </p:txBody>
      </p:sp>
      <p:sp>
        <p:nvSpPr>
          <p:cNvPr id="4" name="Text 2"/>
          <p:cNvSpPr/>
          <p:nvPr/>
        </p:nvSpPr>
        <p:spPr>
          <a:xfrm>
            <a:off x="178420" y="416693"/>
            <a:ext cx="8595360" cy="457200"/>
          </a:xfrm>
          <a:prstGeom prst="rect">
            <a:avLst/>
          </a:prstGeom>
          <a:solidFill>
            <a:schemeClr val="tx1"/>
          </a:solidFill>
          <a:ln/>
        </p:spPr>
        <p:txBody>
          <a:bodyPr wrap="square" rtlCol="0" anchor="t"/>
          <a:lstStyle/>
          <a:p>
            <a:pPr marL="0" indent="0" algn="l">
              <a:buNone/>
            </a:pPr>
            <a:r>
              <a:rPr lang="en-US" sz="1800" b="1" dirty="0">
                <a:solidFill>
                  <a:srgbClr val="FFFFFF"/>
                </a:solidFill>
              </a:rPr>
              <a:t>Tell me what happened FIRST and what happened NEXT in something you did today.</a:t>
            </a:r>
            <a:endParaRPr lang="en-US" sz="1800" dirty="0"/>
          </a:p>
        </p:txBody>
      </p:sp>
      <p:sp>
        <p:nvSpPr>
          <p:cNvPr id="7" name="Shape 5"/>
          <p:cNvSpPr/>
          <p:nvPr/>
        </p:nvSpPr>
        <p:spPr>
          <a:xfrm>
            <a:off x="137160" y="917554"/>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228600" y="963274"/>
            <a:ext cx="1828800" cy="274320"/>
          </a:xfrm>
          <a:prstGeom prst="rect">
            <a:avLst/>
          </a:prstGeom>
          <a:noFill/>
          <a:ln/>
        </p:spPr>
        <p:txBody>
          <a:bodyPr wrap="square" rtlCol="0" anchor="ctr"/>
          <a:lstStyle/>
          <a:p>
            <a:pPr marL="0" indent="0" algn="l">
              <a:buNone/>
            </a:pPr>
            <a:r>
              <a:rPr lang="en-US" sz="1100" dirty="0">
                <a:solidFill>
                  <a:srgbClr val="1D1D1D"/>
                </a:solidFill>
              </a:rPr>
              <a:t>1. Accept any two sequenced events</a:t>
            </a:r>
            <a:endParaRPr lang="en-US" sz="1100" dirty="0"/>
          </a:p>
        </p:txBody>
      </p:sp>
      <p:sp>
        <p:nvSpPr>
          <p:cNvPr id="9" name="Shape 7"/>
          <p:cNvSpPr/>
          <p:nvPr/>
        </p:nvSpPr>
        <p:spPr>
          <a:xfrm>
            <a:off x="2148840" y="917554"/>
            <a:ext cx="2011680" cy="365760"/>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2240280" y="963274"/>
            <a:ext cx="1828800" cy="274320"/>
          </a:xfrm>
          <a:prstGeom prst="rect">
            <a:avLst/>
          </a:prstGeom>
          <a:noFill/>
          <a:ln/>
        </p:spPr>
        <p:txBody>
          <a:bodyPr wrap="square" rtlCol="0" anchor="ctr"/>
          <a:lstStyle/>
          <a:p>
            <a:pPr marL="0" indent="0" algn="l">
              <a:buNone/>
            </a:pPr>
            <a:r>
              <a:rPr lang="en-US" sz="1100" dirty="0">
                <a:solidFill>
                  <a:srgbClr val="1D1D1D"/>
                </a:solidFill>
              </a:rPr>
              <a:t>2. Used time words</a:t>
            </a:r>
            <a:endParaRPr lang="en-US" sz="1100" dirty="0"/>
          </a:p>
        </p:txBody>
      </p:sp>
      <p:sp>
        <p:nvSpPr>
          <p:cNvPr id="11" name="Shape 9"/>
          <p:cNvSpPr/>
          <p:nvPr/>
        </p:nvSpPr>
        <p:spPr>
          <a:xfrm>
            <a:off x="4892040" y="917554"/>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4983480" y="963274"/>
            <a:ext cx="1828800" cy="274320"/>
          </a:xfrm>
          <a:prstGeom prst="rect">
            <a:avLst/>
          </a:prstGeom>
          <a:noFill/>
          <a:ln/>
        </p:spPr>
        <p:txBody>
          <a:bodyPr wrap="square" rtlCol="0" anchor="ctr"/>
          <a:lstStyle/>
          <a:p>
            <a:pPr marL="0" indent="0" algn="l">
              <a:buNone/>
            </a:pPr>
            <a:r>
              <a:rPr lang="en-US" sz="1100" dirty="0">
                <a:solidFill>
                  <a:srgbClr val="1D1D1D"/>
                </a:solidFill>
              </a:rPr>
              <a:t>3. Encourage describing words</a:t>
            </a:r>
            <a:endParaRPr lang="en-US" sz="1100" dirty="0"/>
          </a:p>
        </p:txBody>
      </p:sp>
      <p:sp>
        <p:nvSpPr>
          <p:cNvPr id="13" name="Shape 11"/>
          <p:cNvSpPr/>
          <p:nvPr/>
        </p:nvSpPr>
        <p:spPr>
          <a:xfrm>
            <a:off x="6903720" y="917554"/>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6995160" y="963274"/>
            <a:ext cx="1828800" cy="274320"/>
          </a:xfrm>
          <a:prstGeom prst="rect">
            <a:avLst/>
          </a:prstGeom>
          <a:noFill/>
          <a:ln/>
        </p:spPr>
        <p:txBody>
          <a:bodyPr wrap="square" rtlCol="0" anchor="ctr"/>
          <a:lstStyle/>
          <a:p>
            <a:pPr marL="0" indent="0" algn="l">
              <a:buNone/>
            </a:pPr>
            <a:r>
              <a:rPr lang="en-US" sz="1100" dirty="0">
                <a:solidFill>
                  <a:srgbClr val="1D1D1D"/>
                </a:solidFill>
              </a:rPr>
              <a:t>4. (Metacognitive)</a:t>
            </a:r>
            <a:endParaRPr lang="en-US" sz="1100" dirty="0"/>
          </a:p>
        </p:txBody>
      </p:sp>
      <p:sp>
        <p:nvSpPr>
          <p:cNvPr id="22" name="Text 4">
            <a:extLst>
              <a:ext uri="{FF2B5EF4-FFF2-40B4-BE49-F238E27FC236}">
                <a16:creationId xmlns:a16="http://schemas.microsoft.com/office/drawing/2014/main" id="{C40768ED-FF82-8844-F48D-036CD79A0471}"/>
              </a:ext>
            </a:extLst>
          </p:cNvPr>
          <p:cNvSpPr/>
          <p:nvPr/>
        </p:nvSpPr>
        <p:spPr>
          <a:xfrm>
            <a:off x="1732900" y="2604581"/>
            <a:ext cx="5486400" cy="457200"/>
          </a:xfrm>
          <a:prstGeom prst="rect">
            <a:avLst/>
          </a:prstGeom>
          <a:noFill/>
          <a:ln/>
        </p:spPr>
        <p:txBody>
          <a:bodyPr wrap="square" rtlCol="0" anchor="ctr"/>
          <a:lstStyle/>
          <a:p>
            <a:pPr marL="0" indent="0" algn="ctr">
              <a:buNone/>
            </a:pPr>
            <a:endParaRPr lang="en-US" sz="1400" dirty="0"/>
          </a:p>
        </p:txBody>
      </p:sp>
      <p:pic>
        <p:nvPicPr>
          <p:cNvPr id="23" name="Picture 22" descr="A close-up of a white background">
            <a:extLst>
              <a:ext uri="{FF2B5EF4-FFF2-40B4-BE49-F238E27FC236}">
                <a16:creationId xmlns:a16="http://schemas.microsoft.com/office/drawing/2014/main" id="{C236BDD4-B693-53FE-1F73-33DE9DAB8F96}"/>
              </a:ext>
            </a:extLst>
          </p:cNvPr>
          <p:cNvPicPr>
            <a:picLocks noChangeAspect="1"/>
          </p:cNvPicPr>
          <p:nvPr/>
        </p:nvPicPr>
        <p:blipFill>
          <a:blip r:embed="rId3"/>
          <a:stretch>
            <a:fillRect/>
          </a:stretch>
        </p:blipFill>
        <p:spPr>
          <a:xfrm>
            <a:off x="178420" y="3880624"/>
            <a:ext cx="8686800" cy="1215624"/>
          </a:xfrm>
          <a:prstGeom prst="rect">
            <a:avLst/>
          </a:prstGeom>
        </p:spPr>
      </p:pic>
      <p:pic>
        <p:nvPicPr>
          <p:cNvPr id="24" name="Picture 23" descr="A close-up of a white background">
            <a:extLst>
              <a:ext uri="{FF2B5EF4-FFF2-40B4-BE49-F238E27FC236}">
                <a16:creationId xmlns:a16="http://schemas.microsoft.com/office/drawing/2014/main" id="{C4A8C500-2D67-A140-A41C-B67EE5E6ABAB}"/>
              </a:ext>
            </a:extLst>
          </p:cNvPr>
          <p:cNvPicPr>
            <a:picLocks noChangeAspect="1"/>
          </p:cNvPicPr>
          <p:nvPr/>
        </p:nvPicPr>
        <p:blipFill>
          <a:blip r:embed="rId3"/>
          <a:stretch>
            <a:fillRect/>
          </a:stretch>
        </p:blipFill>
        <p:spPr>
          <a:xfrm>
            <a:off x="91440" y="2571750"/>
            <a:ext cx="8869680" cy="1308874"/>
          </a:xfrm>
          <a:prstGeom prst="rect">
            <a:avLst/>
          </a:prstGeom>
        </p:spPr>
      </p:pic>
      <p:pic>
        <p:nvPicPr>
          <p:cNvPr id="25" name="Picture 24" descr="A close-up of a white background">
            <a:extLst>
              <a:ext uri="{FF2B5EF4-FFF2-40B4-BE49-F238E27FC236}">
                <a16:creationId xmlns:a16="http://schemas.microsoft.com/office/drawing/2014/main" id="{C59FC82A-D65B-1662-C6FE-187A7930F1E1}"/>
              </a:ext>
            </a:extLst>
          </p:cNvPr>
          <p:cNvPicPr>
            <a:picLocks noChangeAspect="1"/>
          </p:cNvPicPr>
          <p:nvPr/>
        </p:nvPicPr>
        <p:blipFill>
          <a:blip r:embed="rId3"/>
          <a:stretch>
            <a:fillRect/>
          </a:stretch>
        </p:blipFill>
        <p:spPr>
          <a:xfrm>
            <a:off x="-4460" y="1372829"/>
            <a:ext cx="8965580" cy="119892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3">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Q22 - TEACHING</a:t>
            </a:r>
            <a:endParaRPr lang="en-US" sz="1400" dirty="0"/>
          </a:p>
        </p:txBody>
      </p:sp>
      <p:sp>
        <p:nvSpPr>
          <p:cNvPr id="4" name="Text 2"/>
          <p:cNvSpPr/>
          <p:nvPr/>
        </p:nvSpPr>
        <p:spPr>
          <a:xfrm>
            <a:off x="274320" y="548640"/>
            <a:ext cx="8595360" cy="457200"/>
          </a:xfrm>
          <a:prstGeom prst="rect">
            <a:avLst/>
          </a:prstGeom>
          <a:solidFill>
            <a:schemeClr val="tx1"/>
          </a:solidFill>
          <a:ln/>
        </p:spPr>
        <p:txBody>
          <a:bodyPr wrap="square" rtlCol="0" anchor="t"/>
          <a:lstStyle/>
          <a:p>
            <a:pPr marL="0" indent="0" algn="l">
              <a:buNone/>
            </a:pPr>
            <a:r>
              <a:rPr lang="en-US" sz="1800" b="1" dirty="0">
                <a:solidFill>
                  <a:srgbClr val="FFFFFF"/>
                </a:solidFill>
              </a:rPr>
              <a:t>What's YOUR opinion? Pick something you like and tell me WHY.</a:t>
            </a:r>
            <a:endParaRPr lang="en-US" sz="1800" dirty="0"/>
          </a:p>
        </p:txBody>
      </p:sp>
      <p:sp>
        <p:nvSpPr>
          <p:cNvPr id="7" name="Shape 5"/>
          <p:cNvSpPr/>
          <p:nvPr/>
        </p:nvSpPr>
        <p:spPr>
          <a:xfrm>
            <a:off x="457200" y="1074049"/>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548640" y="1119769"/>
            <a:ext cx="1828800" cy="274320"/>
          </a:xfrm>
          <a:prstGeom prst="rect">
            <a:avLst/>
          </a:prstGeom>
          <a:noFill/>
          <a:ln/>
        </p:spPr>
        <p:txBody>
          <a:bodyPr wrap="square" rtlCol="0" anchor="ctr"/>
          <a:lstStyle/>
          <a:p>
            <a:pPr marL="0" indent="0" algn="l">
              <a:buNone/>
            </a:pPr>
            <a:r>
              <a:rPr lang="en-US" sz="1100" dirty="0">
                <a:solidFill>
                  <a:srgbClr val="1D1D1D"/>
                </a:solidFill>
              </a:rPr>
              <a:t>1. Must include opinion + reason</a:t>
            </a:r>
            <a:endParaRPr lang="en-US" sz="1100" dirty="0"/>
          </a:p>
        </p:txBody>
      </p:sp>
      <p:sp>
        <p:nvSpPr>
          <p:cNvPr id="9" name="Shape 7"/>
          <p:cNvSpPr/>
          <p:nvPr/>
        </p:nvSpPr>
        <p:spPr>
          <a:xfrm>
            <a:off x="2468880" y="1074049"/>
            <a:ext cx="2011680" cy="365760"/>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2560320" y="1119769"/>
            <a:ext cx="1828800" cy="274320"/>
          </a:xfrm>
          <a:prstGeom prst="rect">
            <a:avLst/>
          </a:prstGeom>
          <a:noFill/>
          <a:ln/>
        </p:spPr>
        <p:txBody>
          <a:bodyPr wrap="square" rtlCol="0" anchor="ctr"/>
          <a:lstStyle/>
          <a:p>
            <a:pPr marL="0" indent="0" algn="l">
              <a:buNone/>
            </a:pPr>
            <a:r>
              <a:rPr lang="en-US" sz="1100" dirty="0">
                <a:solidFill>
                  <a:srgbClr val="1D1D1D"/>
                </a:solidFill>
              </a:rPr>
              <a:t>2. Use the word "because"</a:t>
            </a:r>
            <a:endParaRPr lang="en-US" sz="1100" dirty="0"/>
          </a:p>
        </p:txBody>
      </p:sp>
      <p:sp>
        <p:nvSpPr>
          <p:cNvPr id="11" name="Shape 9"/>
          <p:cNvSpPr/>
          <p:nvPr/>
        </p:nvSpPr>
        <p:spPr>
          <a:xfrm>
            <a:off x="4501190" y="1074049"/>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4592630" y="1119769"/>
            <a:ext cx="1828800" cy="274320"/>
          </a:xfrm>
          <a:prstGeom prst="rect">
            <a:avLst/>
          </a:prstGeom>
          <a:noFill/>
          <a:ln/>
        </p:spPr>
        <p:txBody>
          <a:bodyPr wrap="square" rtlCol="0" anchor="ctr"/>
          <a:lstStyle/>
          <a:p>
            <a:pPr marL="0" indent="0" algn="l">
              <a:buNone/>
            </a:pPr>
            <a:r>
              <a:rPr lang="en-US" sz="1100" dirty="0">
                <a:solidFill>
                  <a:srgbClr val="1D1D1D"/>
                </a:solidFill>
              </a:rPr>
              <a:t>3. Accept any topic</a:t>
            </a:r>
            <a:endParaRPr lang="en-US" sz="1100" dirty="0"/>
          </a:p>
        </p:txBody>
      </p:sp>
      <p:sp>
        <p:nvSpPr>
          <p:cNvPr id="13" name="Shape 11"/>
          <p:cNvSpPr/>
          <p:nvPr/>
        </p:nvSpPr>
        <p:spPr>
          <a:xfrm>
            <a:off x="6512870" y="1084019"/>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6604310" y="1129739"/>
            <a:ext cx="1828800" cy="274320"/>
          </a:xfrm>
          <a:prstGeom prst="rect">
            <a:avLst/>
          </a:prstGeom>
          <a:noFill/>
          <a:ln/>
        </p:spPr>
        <p:txBody>
          <a:bodyPr wrap="square" rtlCol="0" anchor="ctr"/>
          <a:lstStyle/>
          <a:p>
            <a:pPr marL="0" indent="0" algn="l">
              <a:buNone/>
            </a:pPr>
            <a:r>
              <a:rPr lang="en-US" sz="1100" dirty="0">
                <a:solidFill>
                  <a:srgbClr val="1D1D1D"/>
                </a:solidFill>
              </a:rPr>
              <a:t>4. (Metacognitive)</a:t>
            </a:r>
            <a:endParaRPr lang="en-US" sz="1100" dirty="0"/>
          </a:p>
        </p:txBody>
      </p:sp>
      <p:sp>
        <p:nvSpPr>
          <p:cNvPr id="17" name="Text 4">
            <a:extLst>
              <a:ext uri="{FF2B5EF4-FFF2-40B4-BE49-F238E27FC236}">
                <a16:creationId xmlns:a16="http://schemas.microsoft.com/office/drawing/2014/main" id="{09B56780-3602-9116-8D34-1BCD9CA851F5}"/>
              </a:ext>
            </a:extLst>
          </p:cNvPr>
          <p:cNvSpPr/>
          <p:nvPr/>
        </p:nvSpPr>
        <p:spPr>
          <a:xfrm>
            <a:off x="1732900" y="2588616"/>
            <a:ext cx="5486400" cy="457200"/>
          </a:xfrm>
          <a:prstGeom prst="rect">
            <a:avLst/>
          </a:prstGeom>
          <a:noFill/>
          <a:ln/>
        </p:spPr>
        <p:txBody>
          <a:bodyPr wrap="square" rtlCol="0" anchor="ctr"/>
          <a:lstStyle/>
          <a:p>
            <a:pPr marL="0" indent="0" algn="ctr">
              <a:buNone/>
            </a:pPr>
            <a:endParaRPr lang="en-US" sz="1400" dirty="0"/>
          </a:p>
        </p:txBody>
      </p:sp>
      <p:sp>
        <p:nvSpPr>
          <p:cNvPr id="20" name="Text 4">
            <a:extLst>
              <a:ext uri="{FF2B5EF4-FFF2-40B4-BE49-F238E27FC236}">
                <a16:creationId xmlns:a16="http://schemas.microsoft.com/office/drawing/2014/main" id="{DCC392B9-E6A9-3BFB-75D6-0D5DD6CE591D}"/>
              </a:ext>
            </a:extLst>
          </p:cNvPr>
          <p:cNvSpPr/>
          <p:nvPr/>
        </p:nvSpPr>
        <p:spPr>
          <a:xfrm>
            <a:off x="1687180" y="1629620"/>
            <a:ext cx="5486400" cy="457200"/>
          </a:xfrm>
          <a:prstGeom prst="rect">
            <a:avLst/>
          </a:prstGeom>
          <a:noFill/>
          <a:ln/>
        </p:spPr>
        <p:txBody>
          <a:bodyPr wrap="square" rtlCol="0" anchor="ctr"/>
          <a:lstStyle/>
          <a:p>
            <a:pPr marL="0" indent="0" algn="ctr">
              <a:buNone/>
            </a:pPr>
            <a:endParaRPr lang="en-US" sz="1400" dirty="0"/>
          </a:p>
        </p:txBody>
      </p:sp>
      <p:pic>
        <p:nvPicPr>
          <p:cNvPr id="21" name="Picture 20" descr="A close-up of a white background">
            <a:extLst>
              <a:ext uri="{FF2B5EF4-FFF2-40B4-BE49-F238E27FC236}">
                <a16:creationId xmlns:a16="http://schemas.microsoft.com/office/drawing/2014/main" id="{FB34CC94-97C0-5910-9D80-CBE1CA1EA33B}"/>
              </a:ext>
            </a:extLst>
          </p:cNvPr>
          <p:cNvPicPr>
            <a:picLocks noChangeAspect="1"/>
          </p:cNvPicPr>
          <p:nvPr/>
        </p:nvPicPr>
        <p:blipFill>
          <a:blip r:embed="rId3"/>
          <a:stretch>
            <a:fillRect/>
          </a:stretch>
        </p:blipFill>
        <p:spPr>
          <a:xfrm>
            <a:off x="157790" y="2685195"/>
            <a:ext cx="8686800" cy="1215624"/>
          </a:xfrm>
          <a:prstGeom prst="rect">
            <a:avLst/>
          </a:prstGeom>
        </p:spPr>
      </p:pic>
      <p:pic>
        <p:nvPicPr>
          <p:cNvPr id="22" name="Picture 21" descr="A close-up of a white background">
            <a:extLst>
              <a:ext uri="{FF2B5EF4-FFF2-40B4-BE49-F238E27FC236}">
                <a16:creationId xmlns:a16="http://schemas.microsoft.com/office/drawing/2014/main" id="{76FE9504-14CB-39FB-3A55-6F356C39ADAF}"/>
              </a:ext>
            </a:extLst>
          </p:cNvPr>
          <p:cNvPicPr>
            <a:picLocks noChangeAspect="1"/>
          </p:cNvPicPr>
          <p:nvPr/>
        </p:nvPicPr>
        <p:blipFill>
          <a:blip r:embed="rId3"/>
          <a:stretch>
            <a:fillRect/>
          </a:stretch>
        </p:blipFill>
        <p:spPr>
          <a:xfrm>
            <a:off x="66350" y="1413901"/>
            <a:ext cx="8869680" cy="1308874"/>
          </a:xfrm>
          <a:prstGeom prst="rect">
            <a:avLst/>
          </a:prstGeom>
        </p:spPr>
      </p:pic>
      <p:pic>
        <p:nvPicPr>
          <p:cNvPr id="23" name="Picture 22" descr="A close-up of a white background">
            <a:extLst>
              <a:ext uri="{FF2B5EF4-FFF2-40B4-BE49-F238E27FC236}">
                <a16:creationId xmlns:a16="http://schemas.microsoft.com/office/drawing/2014/main" id="{FA44EA5B-4548-3EA1-9B61-A91FBB5D92EC}"/>
              </a:ext>
            </a:extLst>
          </p:cNvPr>
          <p:cNvPicPr>
            <a:picLocks noChangeAspect="1"/>
          </p:cNvPicPr>
          <p:nvPr/>
        </p:nvPicPr>
        <p:blipFill>
          <a:blip r:embed="rId3"/>
          <a:stretch>
            <a:fillRect/>
          </a:stretch>
        </p:blipFill>
        <p:spPr>
          <a:xfrm>
            <a:off x="117566" y="3861612"/>
            <a:ext cx="8686800" cy="121562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Q24 - TEACHING</a:t>
            </a:r>
            <a:endParaRPr lang="en-US" sz="1400" dirty="0"/>
          </a:p>
        </p:txBody>
      </p:sp>
      <p:sp>
        <p:nvSpPr>
          <p:cNvPr id="4" name="Text 2"/>
          <p:cNvSpPr/>
          <p:nvPr/>
        </p:nvSpPr>
        <p:spPr>
          <a:xfrm>
            <a:off x="274320" y="548640"/>
            <a:ext cx="8595360" cy="457200"/>
          </a:xfrm>
          <a:prstGeom prst="rect">
            <a:avLst/>
          </a:prstGeom>
          <a:solidFill>
            <a:schemeClr val="tx1"/>
          </a:solidFill>
          <a:ln/>
        </p:spPr>
        <p:txBody>
          <a:bodyPr wrap="square" rtlCol="0" anchor="t"/>
          <a:lstStyle/>
          <a:p>
            <a:pPr marL="0" indent="0" algn="l">
              <a:buNone/>
            </a:pPr>
            <a:r>
              <a:rPr lang="en-US" sz="1800" b="1" dirty="0">
                <a:solidFill>
                  <a:srgbClr val="FFFFFF"/>
                </a:solidFill>
              </a:rPr>
              <a:t>Pick something you know about. Tell me ONE FACT about it.</a:t>
            </a:r>
            <a:endParaRPr lang="en-US" sz="1800" dirty="0"/>
          </a:p>
        </p:txBody>
      </p:sp>
      <p:sp>
        <p:nvSpPr>
          <p:cNvPr id="7" name="Shape 5"/>
          <p:cNvSpPr/>
          <p:nvPr/>
        </p:nvSpPr>
        <p:spPr>
          <a:xfrm>
            <a:off x="182880" y="1011416"/>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274320" y="1057136"/>
            <a:ext cx="1828800" cy="274320"/>
          </a:xfrm>
          <a:prstGeom prst="rect">
            <a:avLst/>
          </a:prstGeom>
          <a:noFill/>
          <a:ln/>
        </p:spPr>
        <p:txBody>
          <a:bodyPr wrap="square" rtlCol="0" anchor="ctr"/>
          <a:lstStyle/>
          <a:p>
            <a:pPr marL="0" indent="0" algn="l">
              <a:buNone/>
            </a:pPr>
            <a:r>
              <a:rPr lang="en-US" sz="1100" dirty="0">
                <a:solidFill>
                  <a:srgbClr val="1D1D1D"/>
                </a:solidFill>
              </a:rPr>
              <a:t>1. Accept any fact about any topic</a:t>
            </a:r>
            <a:endParaRPr lang="en-US" sz="1100" dirty="0"/>
          </a:p>
        </p:txBody>
      </p:sp>
      <p:sp>
        <p:nvSpPr>
          <p:cNvPr id="9" name="Shape 7"/>
          <p:cNvSpPr/>
          <p:nvPr/>
        </p:nvSpPr>
        <p:spPr>
          <a:xfrm>
            <a:off x="2194560" y="1011416"/>
            <a:ext cx="2011680" cy="365760"/>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2286000" y="1057136"/>
            <a:ext cx="1828800" cy="274320"/>
          </a:xfrm>
          <a:prstGeom prst="rect">
            <a:avLst/>
          </a:prstGeom>
          <a:noFill/>
          <a:ln/>
        </p:spPr>
        <p:txBody>
          <a:bodyPr wrap="square" rtlCol="0" anchor="ctr"/>
          <a:lstStyle/>
          <a:p>
            <a:pPr marL="0" indent="0" algn="l">
              <a:buNone/>
            </a:pPr>
            <a:r>
              <a:rPr lang="en-US" sz="1100" dirty="0">
                <a:solidFill>
                  <a:srgbClr val="1D1D1D"/>
                </a:solidFill>
              </a:rPr>
              <a:t>2. Any topic is good</a:t>
            </a:r>
            <a:endParaRPr lang="en-US" sz="1100" dirty="0"/>
          </a:p>
        </p:txBody>
      </p:sp>
      <p:sp>
        <p:nvSpPr>
          <p:cNvPr id="11" name="Shape 9"/>
          <p:cNvSpPr/>
          <p:nvPr/>
        </p:nvSpPr>
        <p:spPr>
          <a:xfrm>
            <a:off x="4937760" y="965696"/>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5120640" y="1011416"/>
            <a:ext cx="1828800" cy="274320"/>
          </a:xfrm>
          <a:prstGeom prst="rect">
            <a:avLst/>
          </a:prstGeom>
          <a:noFill/>
          <a:ln/>
        </p:spPr>
        <p:txBody>
          <a:bodyPr wrap="square" rtlCol="0" anchor="ctr"/>
          <a:lstStyle/>
          <a:p>
            <a:pPr marL="0" indent="0" algn="l">
              <a:buNone/>
            </a:pPr>
            <a:r>
              <a:rPr lang="en-US" sz="1100" dirty="0">
                <a:solidFill>
                  <a:srgbClr val="1D1D1D"/>
                </a:solidFill>
              </a:rPr>
              <a:t>3. Topic is Focused</a:t>
            </a:r>
            <a:endParaRPr lang="en-US" sz="1100" dirty="0"/>
          </a:p>
        </p:txBody>
      </p:sp>
      <p:sp>
        <p:nvSpPr>
          <p:cNvPr id="15" name="Shape 9">
            <a:extLst>
              <a:ext uri="{FF2B5EF4-FFF2-40B4-BE49-F238E27FC236}">
                <a16:creationId xmlns:a16="http://schemas.microsoft.com/office/drawing/2014/main" id="{B5F1EC96-7954-C474-C78D-2A8E947B3B39}"/>
              </a:ext>
            </a:extLst>
          </p:cNvPr>
          <p:cNvSpPr/>
          <p:nvPr/>
        </p:nvSpPr>
        <p:spPr>
          <a:xfrm>
            <a:off x="6949440" y="965696"/>
            <a:ext cx="2011680" cy="365760"/>
          </a:xfrm>
          <a:prstGeom prst="rect">
            <a:avLst/>
          </a:prstGeom>
          <a:solidFill>
            <a:srgbClr val="A8C5DD"/>
          </a:solidFill>
          <a:ln w="12700">
            <a:solidFill>
              <a:srgbClr val="1D1D1D"/>
            </a:solidFill>
            <a:prstDash val="solid"/>
          </a:ln>
        </p:spPr>
        <p:txBody>
          <a:bodyPr/>
          <a:lstStyle/>
          <a:p>
            <a:endParaRPr lang="en-US"/>
          </a:p>
        </p:txBody>
      </p:sp>
      <p:sp>
        <p:nvSpPr>
          <p:cNvPr id="16" name="Text 10">
            <a:extLst>
              <a:ext uri="{FF2B5EF4-FFF2-40B4-BE49-F238E27FC236}">
                <a16:creationId xmlns:a16="http://schemas.microsoft.com/office/drawing/2014/main" id="{96156C14-A5A8-8483-397A-54A6E034CA8B}"/>
              </a:ext>
            </a:extLst>
          </p:cNvPr>
          <p:cNvSpPr/>
          <p:nvPr/>
        </p:nvSpPr>
        <p:spPr>
          <a:xfrm>
            <a:off x="7040880" y="1011416"/>
            <a:ext cx="1828800" cy="274320"/>
          </a:xfrm>
          <a:prstGeom prst="rect">
            <a:avLst/>
          </a:prstGeom>
          <a:noFill/>
          <a:ln/>
        </p:spPr>
        <p:txBody>
          <a:bodyPr wrap="square" rtlCol="0" anchor="ctr"/>
          <a:lstStyle/>
          <a:p>
            <a:pPr marL="0" indent="0" algn="l">
              <a:buNone/>
            </a:pPr>
            <a:r>
              <a:rPr lang="en-US" sz="1100" dirty="0">
                <a:solidFill>
                  <a:srgbClr val="1D1D1D"/>
                </a:solidFill>
              </a:rPr>
              <a:t>4. (Metacognitive)</a:t>
            </a:r>
            <a:endParaRPr lang="en-US" sz="1100" dirty="0"/>
          </a:p>
        </p:txBody>
      </p:sp>
      <p:sp>
        <p:nvSpPr>
          <p:cNvPr id="17" name="Text 4">
            <a:extLst>
              <a:ext uri="{FF2B5EF4-FFF2-40B4-BE49-F238E27FC236}">
                <a16:creationId xmlns:a16="http://schemas.microsoft.com/office/drawing/2014/main" id="{4029F086-591F-1086-2324-1B811918BD9B}"/>
              </a:ext>
            </a:extLst>
          </p:cNvPr>
          <p:cNvSpPr/>
          <p:nvPr/>
        </p:nvSpPr>
        <p:spPr>
          <a:xfrm>
            <a:off x="3607420" y="2236590"/>
            <a:ext cx="5486400" cy="457200"/>
          </a:xfrm>
          <a:prstGeom prst="rect">
            <a:avLst/>
          </a:prstGeom>
          <a:noFill/>
          <a:ln/>
        </p:spPr>
        <p:txBody>
          <a:bodyPr wrap="square" rtlCol="0" anchor="ctr"/>
          <a:lstStyle/>
          <a:p>
            <a:pPr marL="0" indent="0" algn="ctr">
              <a:buNone/>
            </a:pPr>
            <a:endParaRPr lang="en-US" sz="1400" dirty="0"/>
          </a:p>
        </p:txBody>
      </p:sp>
      <p:sp>
        <p:nvSpPr>
          <p:cNvPr id="20" name="Text 4">
            <a:extLst>
              <a:ext uri="{FF2B5EF4-FFF2-40B4-BE49-F238E27FC236}">
                <a16:creationId xmlns:a16="http://schemas.microsoft.com/office/drawing/2014/main" id="{E71A48FE-3728-1B99-EB75-D98A800DA20F}"/>
              </a:ext>
            </a:extLst>
          </p:cNvPr>
          <p:cNvSpPr/>
          <p:nvPr/>
        </p:nvSpPr>
        <p:spPr>
          <a:xfrm>
            <a:off x="1732900" y="2588616"/>
            <a:ext cx="5486400" cy="457200"/>
          </a:xfrm>
          <a:prstGeom prst="rect">
            <a:avLst/>
          </a:prstGeom>
          <a:noFill/>
          <a:ln/>
        </p:spPr>
        <p:txBody>
          <a:bodyPr wrap="square" rtlCol="0" anchor="ctr"/>
          <a:lstStyle/>
          <a:p>
            <a:pPr marL="0" indent="0" algn="ctr">
              <a:buNone/>
            </a:pPr>
            <a:endParaRPr lang="en-US" sz="1400" dirty="0"/>
          </a:p>
        </p:txBody>
      </p:sp>
      <p:sp>
        <p:nvSpPr>
          <p:cNvPr id="21" name="Text 4">
            <a:extLst>
              <a:ext uri="{FF2B5EF4-FFF2-40B4-BE49-F238E27FC236}">
                <a16:creationId xmlns:a16="http://schemas.microsoft.com/office/drawing/2014/main" id="{52C49B88-B7E9-9160-22A0-B66B16D26823}"/>
              </a:ext>
            </a:extLst>
          </p:cNvPr>
          <p:cNvSpPr/>
          <p:nvPr/>
        </p:nvSpPr>
        <p:spPr>
          <a:xfrm>
            <a:off x="1687180" y="1629620"/>
            <a:ext cx="5486400" cy="457200"/>
          </a:xfrm>
          <a:prstGeom prst="rect">
            <a:avLst/>
          </a:prstGeom>
          <a:noFill/>
          <a:ln/>
        </p:spPr>
        <p:txBody>
          <a:bodyPr wrap="square" rtlCol="0" anchor="ctr"/>
          <a:lstStyle/>
          <a:p>
            <a:pPr marL="0" indent="0" algn="ctr">
              <a:buNone/>
            </a:pPr>
            <a:endParaRPr lang="en-US" sz="1400" dirty="0"/>
          </a:p>
        </p:txBody>
      </p:sp>
      <p:pic>
        <p:nvPicPr>
          <p:cNvPr id="22" name="Picture 21" descr="A close-up of a white background">
            <a:extLst>
              <a:ext uri="{FF2B5EF4-FFF2-40B4-BE49-F238E27FC236}">
                <a16:creationId xmlns:a16="http://schemas.microsoft.com/office/drawing/2014/main" id="{F8DD00B4-D954-7167-D525-2C7F98303328}"/>
              </a:ext>
            </a:extLst>
          </p:cNvPr>
          <p:cNvPicPr>
            <a:picLocks noChangeAspect="1"/>
          </p:cNvPicPr>
          <p:nvPr/>
        </p:nvPicPr>
        <p:blipFill>
          <a:blip r:embed="rId3"/>
          <a:stretch>
            <a:fillRect/>
          </a:stretch>
        </p:blipFill>
        <p:spPr>
          <a:xfrm>
            <a:off x="157790" y="2685195"/>
            <a:ext cx="8686800" cy="1215624"/>
          </a:xfrm>
          <a:prstGeom prst="rect">
            <a:avLst/>
          </a:prstGeom>
        </p:spPr>
      </p:pic>
      <p:pic>
        <p:nvPicPr>
          <p:cNvPr id="23" name="Picture 22" descr="A close-up of a white background">
            <a:extLst>
              <a:ext uri="{FF2B5EF4-FFF2-40B4-BE49-F238E27FC236}">
                <a16:creationId xmlns:a16="http://schemas.microsoft.com/office/drawing/2014/main" id="{90BFE150-FEC8-08AE-9718-3175B6FB596A}"/>
              </a:ext>
            </a:extLst>
          </p:cNvPr>
          <p:cNvPicPr>
            <a:picLocks noChangeAspect="1"/>
          </p:cNvPicPr>
          <p:nvPr/>
        </p:nvPicPr>
        <p:blipFill>
          <a:blip r:embed="rId3"/>
          <a:stretch>
            <a:fillRect/>
          </a:stretch>
        </p:blipFill>
        <p:spPr>
          <a:xfrm>
            <a:off x="66350" y="1413901"/>
            <a:ext cx="8869680" cy="1308874"/>
          </a:xfrm>
          <a:prstGeom prst="rect">
            <a:avLst/>
          </a:prstGeom>
        </p:spPr>
      </p:pic>
      <p:pic>
        <p:nvPicPr>
          <p:cNvPr id="24" name="Picture 23" descr="A close-up of a white background">
            <a:extLst>
              <a:ext uri="{FF2B5EF4-FFF2-40B4-BE49-F238E27FC236}">
                <a16:creationId xmlns:a16="http://schemas.microsoft.com/office/drawing/2014/main" id="{9C3CE23F-02E0-12A5-FEA6-94644E1FEC97}"/>
              </a:ext>
            </a:extLst>
          </p:cNvPr>
          <p:cNvPicPr>
            <a:picLocks noChangeAspect="1"/>
          </p:cNvPicPr>
          <p:nvPr/>
        </p:nvPicPr>
        <p:blipFill>
          <a:blip r:embed="rId3"/>
          <a:stretch>
            <a:fillRect/>
          </a:stretch>
        </p:blipFill>
        <p:spPr>
          <a:xfrm>
            <a:off x="117566" y="3861612"/>
            <a:ext cx="8686800" cy="121562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50">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0" y="0"/>
            <a:ext cx="9144000" cy="365760"/>
          </a:xfrm>
          <a:prstGeom prst="rect">
            <a:avLst/>
          </a:prstGeom>
          <a:solidFill>
            <a:srgbClr val="FFB84D"/>
          </a:solidFill>
          <a:ln/>
        </p:spPr>
        <p:txBody>
          <a:bodyPr/>
          <a:lstStyle/>
          <a:p>
            <a:endParaRPr lang="en-US"/>
          </a:p>
        </p:txBody>
      </p:sp>
      <p:sp>
        <p:nvSpPr>
          <p:cNvPr id="3" name="Text 1"/>
          <p:cNvSpPr/>
          <p:nvPr/>
        </p:nvSpPr>
        <p:spPr>
          <a:xfrm>
            <a:off x="182880" y="45720"/>
            <a:ext cx="8778240" cy="274320"/>
          </a:xfrm>
          <a:prstGeom prst="rect">
            <a:avLst/>
          </a:prstGeom>
          <a:noFill/>
          <a:ln/>
        </p:spPr>
        <p:txBody>
          <a:bodyPr wrap="square" rtlCol="0" anchor="ctr"/>
          <a:lstStyle/>
          <a:p>
            <a:pPr marL="0" indent="0" algn="l">
              <a:buNone/>
            </a:pPr>
            <a:r>
              <a:rPr lang="en-US" sz="1600" b="1" dirty="0">
                <a:solidFill>
                  <a:srgbClr val="1D1D1D"/>
                </a:solidFill>
              </a:rPr>
              <a:t>Q25- GUARDIAN ASSESSMENT: HANDWRITING</a:t>
            </a:r>
            <a:endParaRPr lang="en-US" sz="1600" dirty="0"/>
          </a:p>
        </p:txBody>
      </p:sp>
      <p:sp>
        <p:nvSpPr>
          <p:cNvPr id="4" name="Text 2"/>
          <p:cNvSpPr/>
          <p:nvPr/>
        </p:nvSpPr>
        <p:spPr>
          <a:xfrm>
            <a:off x="0" y="261392"/>
            <a:ext cx="8595360" cy="228600"/>
          </a:xfrm>
          <a:prstGeom prst="rect">
            <a:avLst/>
          </a:prstGeom>
          <a:solidFill>
            <a:schemeClr val="tx1"/>
          </a:solidFill>
          <a:ln/>
        </p:spPr>
        <p:txBody>
          <a:bodyPr wrap="square" rtlCol="0" anchor="ctr"/>
          <a:lstStyle/>
          <a:p>
            <a:pPr marL="0" indent="0">
              <a:buNone/>
            </a:pPr>
            <a:r>
              <a:rPr lang="en-US" sz="1200" b="1" dirty="0">
                <a:solidFill>
                  <a:srgbClr val="F5E6D3"/>
                </a:solidFill>
              </a:rPr>
              <a:t>Child writes: His name + one sentence of your choice</a:t>
            </a:r>
            <a:endParaRPr lang="en-US" sz="1200" dirty="0"/>
          </a:p>
        </p:txBody>
      </p:sp>
      <p:sp>
        <p:nvSpPr>
          <p:cNvPr id="9" name="Text 7"/>
          <p:cNvSpPr/>
          <p:nvPr/>
        </p:nvSpPr>
        <p:spPr>
          <a:xfrm>
            <a:off x="0" y="489992"/>
            <a:ext cx="4114800" cy="228600"/>
          </a:xfrm>
          <a:prstGeom prst="rect">
            <a:avLst/>
          </a:prstGeom>
          <a:noFill/>
          <a:ln/>
        </p:spPr>
        <p:txBody>
          <a:bodyPr wrap="square" rtlCol="0" anchor="ctr"/>
          <a:lstStyle/>
          <a:p>
            <a:pPr marL="0" indent="0">
              <a:buNone/>
            </a:pPr>
            <a:r>
              <a:rPr lang="en-US" sz="1100" dirty="0"/>
              <a:t>☐ Letters are recognizable</a:t>
            </a:r>
          </a:p>
        </p:txBody>
      </p:sp>
      <p:sp>
        <p:nvSpPr>
          <p:cNvPr id="10" name="Text 8"/>
          <p:cNvSpPr/>
          <p:nvPr/>
        </p:nvSpPr>
        <p:spPr>
          <a:xfrm>
            <a:off x="1654841" y="507028"/>
            <a:ext cx="4114800" cy="228600"/>
          </a:xfrm>
          <a:prstGeom prst="rect">
            <a:avLst/>
          </a:prstGeom>
          <a:noFill/>
          <a:ln/>
        </p:spPr>
        <p:txBody>
          <a:bodyPr wrap="square" rtlCol="0" anchor="ctr"/>
          <a:lstStyle/>
          <a:p>
            <a:pPr marL="0" indent="0">
              <a:buNone/>
            </a:pPr>
            <a:r>
              <a:rPr lang="en-US" sz="1100" dirty="0"/>
              <a:t>☐ Words have space between them</a:t>
            </a:r>
          </a:p>
        </p:txBody>
      </p:sp>
      <p:sp>
        <p:nvSpPr>
          <p:cNvPr id="11" name="Text 9"/>
          <p:cNvSpPr/>
          <p:nvPr/>
        </p:nvSpPr>
        <p:spPr>
          <a:xfrm>
            <a:off x="6807820" y="517611"/>
            <a:ext cx="4114800" cy="228600"/>
          </a:xfrm>
          <a:prstGeom prst="rect">
            <a:avLst/>
          </a:prstGeom>
          <a:noFill/>
          <a:ln/>
        </p:spPr>
        <p:txBody>
          <a:bodyPr wrap="square" rtlCol="0" anchor="ctr"/>
          <a:lstStyle/>
          <a:p>
            <a:pPr marL="0" indent="0">
              <a:buNone/>
            </a:pPr>
            <a:r>
              <a:rPr lang="en-US" sz="1100" dirty="0"/>
              <a:t>☐ Letters stay on the line</a:t>
            </a:r>
          </a:p>
        </p:txBody>
      </p:sp>
      <p:sp>
        <p:nvSpPr>
          <p:cNvPr id="12" name="Text 10"/>
          <p:cNvSpPr/>
          <p:nvPr/>
        </p:nvSpPr>
        <p:spPr>
          <a:xfrm>
            <a:off x="3712241" y="502303"/>
            <a:ext cx="4114800" cy="228600"/>
          </a:xfrm>
          <a:prstGeom prst="rect">
            <a:avLst/>
          </a:prstGeom>
          <a:noFill/>
          <a:ln/>
        </p:spPr>
        <p:txBody>
          <a:bodyPr wrap="square" rtlCol="0" anchor="ctr"/>
          <a:lstStyle/>
          <a:p>
            <a:pPr marL="0" indent="0">
              <a:buNone/>
            </a:pPr>
            <a:r>
              <a:rPr lang="en-US" sz="1100" dirty="0"/>
              <a:t>☐ Letters are consistent size</a:t>
            </a:r>
          </a:p>
        </p:txBody>
      </p:sp>
      <p:sp>
        <p:nvSpPr>
          <p:cNvPr id="13" name="Text 11"/>
          <p:cNvSpPr/>
          <p:nvPr/>
        </p:nvSpPr>
        <p:spPr>
          <a:xfrm>
            <a:off x="5367082" y="517341"/>
            <a:ext cx="4114800" cy="228600"/>
          </a:xfrm>
          <a:prstGeom prst="rect">
            <a:avLst/>
          </a:prstGeom>
          <a:noFill/>
          <a:ln/>
        </p:spPr>
        <p:txBody>
          <a:bodyPr wrap="square" rtlCol="0" anchor="ctr"/>
          <a:lstStyle/>
          <a:p>
            <a:pPr marL="0" indent="0">
              <a:buNone/>
            </a:pPr>
            <a:r>
              <a:rPr lang="en-US" sz="1100" dirty="0"/>
              <a:t>☐ Name is written well</a:t>
            </a:r>
          </a:p>
        </p:txBody>
      </p:sp>
      <p:sp>
        <p:nvSpPr>
          <p:cNvPr id="14" name="Text 12"/>
          <p:cNvSpPr/>
          <p:nvPr/>
        </p:nvSpPr>
        <p:spPr>
          <a:xfrm>
            <a:off x="0" y="703332"/>
            <a:ext cx="8229600" cy="274320"/>
          </a:xfrm>
          <a:prstGeom prst="rect">
            <a:avLst/>
          </a:prstGeom>
          <a:noFill/>
          <a:ln/>
        </p:spPr>
        <p:txBody>
          <a:bodyPr wrap="square" rtlCol="0" anchor="ctr"/>
          <a:lstStyle/>
          <a:p>
            <a:pPr marL="0" indent="0">
              <a:buNone/>
            </a:pPr>
            <a:r>
              <a:rPr lang="en-US" sz="1000" i="1" dirty="0"/>
              <a:t>Scoring: _____ out of 5 criteria | Notes: _________________</a:t>
            </a:r>
            <a:endParaRPr lang="en-US" sz="1000" dirty="0"/>
          </a:p>
        </p:txBody>
      </p:sp>
      <p:sp>
        <p:nvSpPr>
          <p:cNvPr id="15" name="Text 4">
            <a:extLst>
              <a:ext uri="{FF2B5EF4-FFF2-40B4-BE49-F238E27FC236}">
                <a16:creationId xmlns:a16="http://schemas.microsoft.com/office/drawing/2014/main" id="{B0C82E7A-883F-10B8-DB4D-0D8B388FFDF0}"/>
              </a:ext>
            </a:extLst>
          </p:cNvPr>
          <p:cNvSpPr/>
          <p:nvPr/>
        </p:nvSpPr>
        <p:spPr>
          <a:xfrm>
            <a:off x="1732900" y="2604581"/>
            <a:ext cx="5486400" cy="457200"/>
          </a:xfrm>
          <a:prstGeom prst="rect">
            <a:avLst/>
          </a:prstGeom>
          <a:noFill/>
          <a:ln/>
        </p:spPr>
        <p:txBody>
          <a:bodyPr wrap="square" rtlCol="0" anchor="ctr"/>
          <a:lstStyle/>
          <a:p>
            <a:pPr marL="0" indent="0" algn="ctr">
              <a:buNone/>
            </a:pPr>
            <a:endParaRPr lang="en-US" sz="1400" dirty="0"/>
          </a:p>
        </p:txBody>
      </p:sp>
      <p:sp>
        <p:nvSpPr>
          <p:cNvPr id="18" name="Text 9">
            <a:extLst>
              <a:ext uri="{FF2B5EF4-FFF2-40B4-BE49-F238E27FC236}">
                <a16:creationId xmlns:a16="http://schemas.microsoft.com/office/drawing/2014/main" id="{D3E8CADD-74CD-B8E0-6753-AB15FDA82429}"/>
              </a:ext>
            </a:extLst>
          </p:cNvPr>
          <p:cNvSpPr/>
          <p:nvPr/>
        </p:nvSpPr>
        <p:spPr>
          <a:xfrm>
            <a:off x="-41260" y="918415"/>
            <a:ext cx="4156060" cy="502496"/>
          </a:xfrm>
          <a:prstGeom prst="rect">
            <a:avLst/>
          </a:prstGeom>
          <a:noFill/>
          <a:ln/>
        </p:spPr>
        <p:txBody>
          <a:bodyPr wrap="square" rtlCol="0" anchor="ctr"/>
          <a:lstStyle/>
          <a:p>
            <a:pPr marL="0" indent="0">
              <a:buNone/>
            </a:pPr>
            <a:r>
              <a:rPr lang="en-US" sz="2400" dirty="0"/>
              <a:t>Name:</a:t>
            </a:r>
          </a:p>
        </p:txBody>
      </p:sp>
      <p:sp>
        <p:nvSpPr>
          <p:cNvPr id="19" name="Text 4">
            <a:extLst>
              <a:ext uri="{FF2B5EF4-FFF2-40B4-BE49-F238E27FC236}">
                <a16:creationId xmlns:a16="http://schemas.microsoft.com/office/drawing/2014/main" id="{0BF0F7B4-585C-17E3-8210-4066777AFCA4}"/>
              </a:ext>
            </a:extLst>
          </p:cNvPr>
          <p:cNvSpPr/>
          <p:nvPr/>
        </p:nvSpPr>
        <p:spPr>
          <a:xfrm>
            <a:off x="3607420" y="2236590"/>
            <a:ext cx="5486400" cy="457200"/>
          </a:xfrm>
          <a:prstGeom prst="rect">
            <a:avLst/>
          </a:prstGeom>
          <a:noFill/>
          <a:ln/>
        </p:spPr>
        <p:txBody>
          <a:bodyPr wrap="square" rtlCol="0" anchor="ctr"/>
          <a:lstStyle/>
          <a:p>
            <a:pPr marL="0" indent="0" algn="ctr">
              <a:buNone/>
            </a:pPr>
            <a:endParaRPr lang="en-US" sz="1400" dirty="0"/>
          </a:p>
        </p:txBody>
      </p:sp>
      <p:sp>
        <p:nvSpPr>
          <p:cNvPr id="20" name="Text 4">
            <a:extLst>
              <a:ext uri="{FF2B5EF4-FFF2-40B4-BE49-F238E27FC236}">
                <a16:creationId xmlns:a16="http://schemas.microsoft.com/office/drawing/2014/main" id="{A9C4555D-4335-2F76-7DF1-214611E5BA35}"/>
              </a:ext>
            </a:extLst>
          </p:cNvPr>
          <p:cNvSpPr/>
          <p:nvPr/>
        </p:nvSpPr>
        <p:spPr>
          <a:xfrm>
            <a:off x="1732900" y="2588616"/>
            <a:ext cx="5486400" cy="457200"/>
          </a:xfrm>
          <a:prstGeom prst="rect">
            <a:avLst/>
          </a:prstGeom>
          <a:noFill/>
          <a:ln/>
        </p:spPr>
        <p:txBody>
          <a:bodyPr wrap="square" rtlCol="0" anchor="ctr"/>
          <a:lstStyle/>
          <a:p>
            <a:pPr marL="0" indent="0" algn="ctr">
              <a:buNone/>
            </a:pPr>
            <a:endParaRPr lang="en-US" sz="1400" dirty="0"/>
          </a:p>
        </p:txBody>
      </p:sp>
      <p:sp>
        <p:nvSpPr>
          <p:cNvPr id="21" name="Text 4">
            <a:extLst>
              <a:ext uri="{FF2B5EF4-FFF2-40B4-BE49-F238E27FC236}">
                <a16:creationId xmlns:a16="http://schemas.microsoft.com/office/drawing/2014/main" id="{65EFFC22-705F-49EA-1DA8-C9D2883F108D}"/>
              </a:ext>
            </a:extLst>
          </p:cNvPr>
          <p:cNvSpPr/>
          <p:nvPr/>
        </p:nvSpPr>
        <p:spPr>
          <a:xfrm>
            <a:off x="1687180" y="1629620"/>
            <a:ext cx="5486400" cy="457200"/>
          </a:xfrm>
          <a:prstGeom prst="rect">
            <a:avLst/>
          </a:prstGeom>
          <a:noFill/>
          <a:ln/>
        </p:spPr>
        <p:txBody>
          <a:bodyPr wrap="square" rtlCol="0" anchor="ctr"/>
          <a:lstStyle/>
          <a:p>
            <a:pPr marL="0" indent="0" algn="ctr">
              <a:buNone/>
            </a:pPr>
            <a:endParaRPr lang="en-US" sz="1400" dirty="0"/>
          </a:p>
        </p:txBody>
      </p:sp>
      <p:pic>
        <p:nvPicPr>
          <p:cNvPr id="22" name="Picture 21" descr="A close-up of a white background">
            <a:extLst>
              <a:ext uri="{FF2B5EF4-FFF2-40B4-BE49-F238E27FC236}">
                <a16:creationId xmlns:a16="http://schemas.microsoft.com/office/drawing/2014/main" id="{6C1EB4CC-8797-AB89-D5D9-183D9B0389FB}"/>
              </a:ext>
            </a:extLst>
          </p:cNvPr>
          <p:cNvPicPr>
            <a:picLocks noChangeAspect="1"/>
          </p:cNvPicPr>
          <p:nvPr/>
        </p:nvPicPr>
        <p:blipFill>
          <a:blip r:embed="rId3"/>
          <a:stretch>
            <a:fillRect/>
          </a:stretch>
        </p:blipFill>
        <p:spPr>
          <a:xfrm>
            <a:off x="157790" y="2685195"/>
            <a:ext cx="8686800" cy="1215624"/>
          </a:xfrm>
          <a:prstGeom prst="rect">
            <a:avLst/>
          </a:prstGeom>
        </p:spPr>
      </p:pic>
      <p:pic>
        <p:nvPicPr>
          <p:cNvPr id="23" name="Picture 22" descr="A close-up of a white background">
            <a:extLst>
              <a:ext uri="{FF2B5EF4-FFF2-40B4-BE49-F238E27FC236}">
                <a16:creationId xmlns:a16="http://schemas.microsoft.com/office/drawing/2014/main" id="{CA8B9F39-1D46-375A-959A-5C4D462203C6}"/>
              </a:ext>
            </a:extLst>
          </p:cNvPr>
          <p:cNvPicPr>
            <a:picLocks noChangeAspect="1"/>
          </p:cNvPicPr>
          <p:nvPr/>
        </p:nvPicPr>
        <p:blipFill>
          <a:blip r:embed="rId3"/>
          <a:stretch>
            <a:fillRect/>
          </a:stretch>
        </p:blipFill>
        <p:spPr>
          <a:xfrm>
            <a:off x="66350" y="1413901"/>
            <a:ext cx="8869680" cy="1308874"/>
          </a:xfrm>
          <a:prstGeom prst="rect">
            <a:avLst/>
          </a:prstGeom>
        </p:spPr>
      </p:pic>
      <p:pic>
        <p:nvPicPr>
          <p:cNvPr id="24" name="Picture 23" descr="A close-up of a white background">
            <a:extLst>
              <a:ext uri="{FF2B5EF4-FFF2-40B4-BE49-F238E27FC236}">
                <a16:creationId xmlns:a16="http://schemas.microsoft.com/office/drawing/2014/main" id="{7A3F8E28-B94E-C55F-1CBA-EB08FCF04E41}"/>
              </a:ext>
            </a:extLst>
          </p:cNvPr>
          <p:cNvPicPr>
            <a:picLocks noChangeAspect="1"/>
          </p:cNvPicPr>
          <p:nvPr/>
        </p:nvPicPr>
        <p:blipFill>
          <a:blip r:embed="rId3"/>
          <a:stretch>
            <a:fillRect/>
          </a:stretch>
        </p:blipFill>
        <p:spPr>
          <a:xfrm>
            <a:off x="117566" y="3861612"/>
            <a:ext cx="8686800" cy="121562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51">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0" y="0"/>
            <a:ext cx="9144000" cy="365760"/>
          </a:xfrm>
          <a:prstGeom prst="rect">
            <a:avLst/>
          </a:prstGeom>
          <a:solidFill>
            <a:srgbClr val="FFB84D"/>
          </a:solidFill>
          <a:ln/>
        </p:spPr>
        <p:txBody>
          <a:bodyPr/>
          <a:lstStyle/>
          <a:p>
            <a:endParaRPr lang="en-US"/>
          </a:p>
        </p:txBody>
      </p:sp>
      <p:sp>
        <p:nvSpPr>
          <p:cNvPr id="3" name="Text 1"/>
          <p:cNvSpPr/>
          <p:nvPr/>
        </p:nvSpPr>
        <p:spPr>
          <a:xfrm>
            <a:off x="182880" y="45720"/>
            <a:ext cx="8778240" cy="274320"/>
          </a:xfrm>
          <a:prstGeom prst="rect">
            <a:avLst/>
          </a:prstGeom>
          <a:noFill/>
          <a:ln/>
        </p:spPr>
        <p:txBody>
          <a:bodyPr wrap="square" rtlCol="0" anchor="ctr"/>
          <a:lstStyle/>
          <a:p>
            <a:pPr marL="0" indent="0" algn="l">
              <a:buNone/>
            </a:pPr>
            <a:r>
              <a:rPr lang="en-US" sz="1600" b="1" dirty="0">
                <a:solidFill>
                  <a:srgbClr val="1D1D1D"/>
                </a:solidFill>
              </a:rPr>
              <a:t>Q26- GUARDIAN ASSESSMENT: NARRATIVE WRITING</a:t>
            </a:r>
            <a:endParaRPr lang="en-US" sz="1600" dirty="0"/>
          </a:p>
        </p:txBody>
      </p:sp>
      <p:sp>
        <p:nvSpPr>
          <p:cNvPr id="4" name="Text 2"/>
          <p:cNvSpPr/>
          <p:nvPr/>
        </p:nvSpPr>
        <p:spPr>
          <a:xfrm>
            <a:off x="274320" y="502920"/>
            <a:ext cx="8595360" cy="274320"/>
          </a:xfrm>
          <a:prstGeom prst="rect">
            <a:avLst/>
          </a:prstGeom>
          <a:solidFill>
            <a:schemeClr val="tx1"/>
          </a:solidFill>
          <a:ln/>
        </p:spPr>
        <p:txBody>
          <a:bodyPr wrap="square" rtlCol="0" anchor="ctr"/>
          <a:lstStyle/>
          <a:p>
            <a:pPr marL="0" indent="0">
              <a:buNone/>
            </a:pPr>
            <a:r>
              <a:rPr lang="en-US" sz="1100" b="1" dirty="0">
                <a:solidFill>
                  <a:srgbClr val="F5E6D3"/>
                </a:solidFill>
              </a:rPr>
              <a:t>Prompt: Tell me about something you did. What happened first? Next? Last?</a:t>
            </a:r>
            <a:endParaRPr lang="en-US" sz="1100" dirty="0"/>
          </a:p>
        </p:txBody>
      </p:sp>
      <p:sp>
        <p:nvSpPr>
          <p:cNvPr id="10" name="Text 8"/>
          <p:cNvSpPr/>
          <p:nvPr/>
        </p:nvSpPr>
        <p:spPr>
          <a:xfrm>
            <a:off x="274320" y="826865"/>
            <a:ext cx="4114800" cy="228600"/>
          </a:xfrm>
          <a:prstGeom prst="rect">
            <a:avLst/>
          </a:prstGeom>
          <a:noFill/>
          <a:ln/>
        </p:spPr>
        <p:txBody>
          <a:bodyPr wrap="square" rtlCol="0" anchor="ctr"/>
          <a:lstStyle/>
          <a:p>
            <a:pPr marL="0" indent="0">
              <a:buNone/>
            </a:pPr>
            <a:r>
              <a:rPr lang="en-US" sz="1100" dirty="0"/>
              <a:t>☐ Tells who and where</a:t>
            </a:r>
          </a:p>
        </p:txBody>
      </p:sp>
      <p:sp>
        <p:nvSpPr>
          <p:cNvPr id="11" name="Text 9"/>
          <p:cNvSpPr/>
          <p:nvPr/>
        </p:nvSpPr>
        <p:spPr>
          <a:xfrm>
            <a:off x="274320" y="1082897"/>
            <a:ext cx="4114800" cy="228600"/>
          </a:xfrm>
          <a:prstGeom prst="rect">
            <a:avLst/>
          </a:prstGeom>
          <a:noFill/>
          <a:ln/>
        </p:spPr>
        <p:txBody>
          <a:bodyPr wrap="square" rtlCol="0" anchor="ctr"/>
          <a:lstStyle/>
          <a:p>
            <a:pPr marL="0" indent="0">
              <a:buNone/>
            </a:pPr>
            <a:r>
              <a:rPr lang="en-US" sz="1100" dirty="0"/>
              <a:t>☐ Tells 2+ events</a:t>
            </a:r>
          </a:p>
        </p:txBody>
      </p:sp>
      <p:sp>
        <p:nvSpPr>
          <p:cNvPr id="12" name="Text 10"/>
          <p:cNvSpPr/>
          <p:nvPr/>
        </p:nvSpPr>
        <p:spPr>
          <a:xfrm>
            <a:off x="2148841" y="862326"/>
            <a:ext cx="4114800" cy="228600"/>
          </a:xfrm>
          <a:prstGeom prst="rect">
            <a:avLst/>
          </a:prstGeom>
          <a:noFill/>
          <a:ln/>
        </p:spPr>
        <p:txBody>
          <a:bodyPr wrap="square" rtlCol="0" anchor="ctr"/>
          <a:lstStyle/>
          <a:p>
            <a:pPr marL="0" indent="0">
              <a:buNone/>
            </a:pPr>
            <a:r>
              <a:rPr lang="en-US" sz="1100" dirty="0"/>
              <a:t>☐ Events in order</a:t>
            </a:r>
          </a:p>
        </p:txBody>
      </p:sp>
      <p:sp>
        <p:nvSpPr>
          <p:cNvPr id="13" name="Text 11"/>
          <p:cNvSpPr/>
          <p:nvPr/>
        </p:nvSpPr>
        <p:spPr>
          <a:xfrm>
            <a:off x="2148841" y="1114343"/>
            <a:ext cx="4114800" cy="228600"/>
          </a:xfrm>
          <a:prstGeom prst="rect">
            <a:avLst/>
          </a:prstGeom>
          <a:noFill/>
          <a:ln/>
        </p:spPr>
        <p:txBody>
          <a:bodyPr wrap="square" rtlCol="0" anchor="ctr"/>
          <a:lstStyle/>
          <a:p>
            <a:pPr marL="0" indent="0">
              <a:buNone/>
            </a:pPr>
            <a:r>
              <a:rPr lang="en-US" sz="1100" dirty="0"/>
              <a:t>☐ Uses time words</a:t>
            </a:r>
          </a:p>
        </p:txBody>
      </p:sp>
      <p:sp>
        <p:nvSpPr>
          <p:cNvPr id="14" name="Text 12"/>
          <p:cNvSpPr/>
          <p:nvPr/>
        </p:nvSpPr>
        <p:spPr>
          <a:xfrm>
            <a:off x="4572000" y="826865"/>
            <a:ext cx="4114800" cy="228600"/>
          </a:xfrm>
          <a:prstGeom prst="rect">
            <a:avLst/>
          </a:prstGeom>
          <a:noFill/>
          <a:ln/>
        </p:spPr>
        <p:txBody>
          <a:bodyPr wrap="square" rtlCol="0" anchor="ctr"/>
          <a:lstStyle/>
          <a:p>
            <a:pPr marL="0" indent="0">
              <a:buNone/>
            </a:pPr>
            <a:r>
              <a:rPr lang="en-US" sz="1100" dirty="0"/>
              <a:t>☐ Includes details</a:t>
            </a:r>
          </a:p>
        </p:txBody>
      </p:sp>
      <p:sp>
        <p:nvSpPr>
          <p:cNvPr id="15" name="Text 13"/>
          <p:cNvSpPr/>
          <p:nvPr/>
        </p:nvSpPr>
        <p:spPr>
          <a:xfrm>
            <a:off x="4572000" y="1082897"/>
            <a:ext cx="4114800" cy="228600"/>
          </a:xfrm>
          <a:prstGeom prst="rect">
            <a:avLst/>
          </a:prstGeom>
          <a:noFill/>
          <a:ln/>
        </p:spPr>
        <p:txBody>
          <a:bodyPr wrap="square" rtlCol="0" anchor="ctr"/>
          <a:lstStyle/>
          <a:p>
            <a:pPr marL="0" indent="0">
              <a:buNone/>
            </a:pPr>
            <a:r>
              <a:rPr lang="en-US" sz="1100" dirty="0"/>
              <a:t>☐ Has an ending</a:t>
            </a:r>
          </a:p>
        </p:txBody>
      </p:sp>
      <p:sp>
        <p:nvSpPr>
          <p:cNvPr id="16" name="Text 14"/>
          <p:cNvSpPr/>
          <p:nvPr/>
        </p:nvSpPr>
        <p:spPr>
          <a:xfrm>
            <a:off x="6167740" y="844149"/>
            <a:ext cx="4114800" cy="228600"/>
          </a:xfrm>
          <a:prstGeom prst="rect">
            <a:avLst/>
          </a:prstGeom>
          <a:noFill/>
          <a:ln/>
        </p:spPr>
        <p:txBody>
          <a:bodyPr wrap="square" rtlCol="0" anchor="ctr"/>
          <a:lstStyle/>
          <a:p>
            <a:pPr marL="0" indent="0">
              <a:buNone/>
            </a:pPr>
            <a:r>
              <a:rPr lang="en-US" sz="1100" dirty="0"/>
              <a:t>☐ Uses capitals</a:t>
            </a:r>
          </a:p>
        </p:txBody>
      </p:sp>
      <p:sp>
        <p:nvSpPr>
          <p:cNvPr id="17" name="Text 15"/>
          <p:cNvSpPr/>
          <p:nvPr/>
        </p:nvSpPr>
        <p:spPr>
          <a:xfrm>
            <a:off x="6167740" y="1113563"/>
            <a:ext cx="4114800" cy="228600"/>
          </a:xfrm>
          <a:prstGeom prst="rect">
            <a:avLst/>
          </a:prstGeom>
          <a:noFill/>
          <a:ln/>
        </p:spPr>
        <p:txBody>
          <a:bodyPr wrap="square" rtlCol="0" anchor="ctr"/>
          <a:lstStyle/>
          <a:p>
            <a:pPr marL="0" indent="0">
              <a:buNone/>
            </a:pPr>
            <a:r>
              <a:rPr lang="en-US" sz="1100" dirty="0"/>
              <a:t>☐ Uses punctuation</a:t>
            </a:r>
          </a:p>
        </p:txBody>
      </p:sp>
      <p:sp>
        <p:nvSpPr>
          <p:cNvPr id="18" name="Text 16"/>
          <p:cNvSpPr/>
          <p:nvPr/>
        </p:nvSpPr>
        <p:spPr>
          <a:xfrm>
            <a:off x="7223761" y="866253"/>
            <a:ext cx="8229600" cy="228600"/>
          </a:xfrm>
          <a:prstGeom prst="rect">
            <a:avLst/>
          </a:prstGeom>
          <a:noFill/>
          <a:ln/>
        </p:spPr>
        <p:txBody>
          <a:bodyPr wrap="square" rtlCol="0" anchor="ctr"/>
          <a:lstStyle/>
          <a:p>
            <a:pPr marL="0" indent="0">
              <a:buNone/>
            </a:pPr>
            <a:r>
              <a:rPr lang="en-US" sz="1000" i="1" dirty="0"/>
              <a:t>Scoring: _____ out of 8 criteria</a:t>
            </a:r>
            <a:endParaRPr lang="en-US" sz="1000" dirty="0"/>
          </a:p>
        </p:txBody>
      </p:sp>
      <p:sp>
        <p:nvSpPr>
          <p:cNvPr id="20" name="Text 4">
            <a:extLst>
              <a:ext uri="{FF2B5EF4-FFF2-40B4-BE49-F238E27FC236}">
                <a16:creationId xmlns:a16="http://schemas.microsoft.com/office/drawing/2014/main" id="{0D8B96C2-0E13-6E2D-2089-77CE9BB4EB62}"/>
              </a:ext>
            </a:extLst>
          </p:cNvPr>
          <p:cNvSpPr/>
          <p:nvPr/>
        </p:nvSpPr>
        <p:spPr>
          <a:xfrm>
            <a:off x="1732900" y="2604581"/>
            <a:ext cx="5486400" cy="457200"/>
          </a:xfrm>
          <a:prstGeom prst="rect">
            <a:avLst/>
          </a:prstGeom>
          <a:noFill/>
          <a:ln/>
        </p:spPr>
        <p:txBody>
          <a:bodyPr wrap="square" rtlCol="0" anchor="ctr"/>
          <a:lstStyle/>
          <a:p>
            <a:pPr marL="0" indent="0" algn="ctr">
              <a:buNone/>
            </a:pPr>
            <a:endParaRPr lang="en-US" sz="1400" dirty="0"/>
          </a:p>
        </p:txBody>
      </p:sp>
      <p:pic>
        <p:nvPicPr>
          <p:cNvPr id="21" name="Picture 20" descr="A close-up of a white background">
            <a:extLst>
              <a:ext uri="{FF2B5EF4-FFF2-40B4-BE49-F238E27FC236}">
                <a16:creationId xmlns:a16="http://schemas.microsoft.com/office/drawing/2014/main" id="{5C51C915-568C-61A1-73CA-F32D86516584}"/>
              </a:ext>
            </a:extLst>
          </p:cNvPr>
          <p:cNvPicPr>
            <a:picLocks noChangeAspect="1"/>
          </p:cNvPicPr>
          <p:nvPr/>
        </p:nvPicPr>
        <p:blipFill>
          <a:blip r:embed="rId3"/>
          <a:stretch>
            <a:fillRect/>
          </a:stretch>
        </p:blipFill>
        <p:spPr>
          <a:xfrm>
            <a:off x="178420" y="3880624"/>
            <a:ext cx="8686800" cy="1215624"/>
          </a:xfrm>
          <a:prstGeom prst="rect">
            <a:avLst/>
          </a:prstGeom>
        </p:spPr>
      </p:pic>
      <p:pic>
        <p:nvPicPr>
          <p:cNvPr id="22" name="Picture 21" descr="A close-up of a white background">
            <a:extLst>
              <a:ext uri="{FF2B5EF4-FFF2-40B4-BE49-F238E27FC236}">
                <a16:creationId xmlns:a16="http://schemas.microsoft.com/office/drawing/2014/main" id="{27FDFAAD-FA90-4749-F68C-579458FFB464}"/>
              </a:ext>
            </a:extLst>
          </p:cNvPr>
          <p:cNvPicPr>
            <a:picLocks noChangeAspect="1"/>
          </p:cNvPicPr>
          <p:nvPr/>
        </p:nvPicPr>
        <p:blipFill>
          <a:blip r:embed="rId3"/>
          <a:stretch>
            <a:fillRect/>
          </a:stretch>
        </p:blipFill>
        <p:spPr>
          <a:xfrm>
            <a:off x="91440" y="2571750"/>
            <a:ext cx="8869680" cy="1308874"/>
          </a:xfrm>
          <a:prstGeom prst="rect">
            <a:avLst/>
          </a:prstGeom>
        </p:spPr>
      </p:pic>
      <p:pic>
        <p:nvPicPr>
          <p:cNvPr id="23" name="Picture 22" descr="A close-up of a white background">
            <a:extLst>
              <a:ext uri="{FF2B5EF4-FFF2-40B4-BE49-F238E27FC236}">
                <a16:creationId xmlns:a16="http://schemas.microsoft.com/office/drawing/2014/main" id="{DAB41551-3CF5-9798-FA4C-CFD2C25EFD79}"/>
              </a:ext>
            </a:extLst>
          </p:cNvPr>
          <p:cNvPicPr>
            <a:picLocks noChangeAspect="1"/>
          </p:cNvPicPr>
          <p:nvPr/>
        </p:nvPicPr>
        <p:blipFill>
          <a:blip r:embed="rId3"/>
          <a:stretch>
            <a:fillRect/>
          </a:stretch>
        </p:blipFill>
        <p:spPr>
          <a:xfrm>
            <a:off x="-4460" y="1372829"/>
            <a:ext cx="8965580" cy="11989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Q3 -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Look at your own handwriting. Which letter could be clearer?</a:t>
            </a:r>
            <a:endParaRPr lang="en-US" sz="1800" dirty="0"/>
          </a:p>
        </p:txBody>
      </p:sp>
      <p:sp>
        <p:nvSpPr>
          <p:cNvPr id="5" name="Shape 3"/>
          <p:cNvSpPr/>
          <p:nvPr/>
        </p:nvSpPr>
        <p:spPr>
          <a:xfrm>
            <a:off x="1371600" y="1188720"/>
            <a:ext cx="6400800" cy="2011680"/>
          </a:xfrm>
          <a:prstGeom prst="rect">
            <a:avLst/>
          </a:prstGeom>
          <a:solidFill>
            <a:srgbClr val="333333"/>
          </a:solidFill>
          <a:ln w="25400">
            <a:solidFill>
              <a:srgbClr val="A8C5DD"/>
            </a:solidFill>
            <a:prstDash val="solid"/>
          </a:ln>
        </p:spPr>
        <p:txBody>
          <a:bodyPr/>
          <a:lstStyle/>
          <a:p>
            <a:endParaRPr lang="en-US"/>
          </a:p>
        </p:txBody>
      </p:sp>
      <p:sp>
        <p:nvSpPr>
          <p:cNvPr id="6" name="Text 4"/>
          <p:cNvSpPr/>
          <p:nvPr/>
        </p:nvSpPr>
        <p:spPr>
          <a:xfrm>
            <a:off x="1828800" y="2560320"/>
            <a:ext cx="5486400" cy="457200"/>
          </a:xfrm>
          <a:prstGeom prst="rect">
            <a:avLst/>
          </a:prstGeom>
          <a:noFill/>
          <a:ln/>
        </p:spPr>
        <p:txBody>
          <a:bodyPr wrap="square" rtlCol="0" anchor="ctr"/>
          <a:lstStyle/>
          <a:p>
            <a:pPr marL="0" indent="0" algn="ctr">
              <a:buNone/>
            </a:pPr>
            <a:r>
              <a:rPr lang="en-US" sz="1400" dirty="0">
                <a:solidFill>
                  <a:srgbClr val="A8C5DD"/>
                </a:solidFill>
              </a:rPr>
              <a:t>[IMAGE: Not found]</a:t>
            </a:r>
            <a:endParaRPr lang="en-US" sz="1400" dirty="0"/>
          </a:p>
        </p:txBody>
      </p:sp>
      <p:sp>
        <p:nvSpPr>
          <p:cNvPr id="7" name="Shape 5"/>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8" name="Text 6"/>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All of the letters are too close together</a:t>
            </a:r>
            <a:endParaRPr lang="en-US" sz="1100" dirty="0"/>
          </a:p>
        </p:txBody>
      </p:sp>
      <p:sp>
        <p:nvSpPr>
          <p:cNvPr id="9" name="Shape 7"/>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0" name="Text 8"/>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The “</a:t>
            </a:r>
            <a:r>
              <a:rPr lang="en-US" sz="1100" dirty="0" err="1">
                <a:solidFill>
                  <a:srgbClr val="1D1D1D"/>
                </a:solidFill>
              </a:rPr>
              <a:t>n”s</a:t>
            </a:r>
            <a:r>
              <a:rPr lang="en-US" sz="1100" dirty="0">
                <a:solidFill>
                  <a:srgbClr val="1D1D1D"/>
                </a:solidFill>
              </a:rPr>
              <a:t> in in “pen” are too many and </a:t>
            </a:r>
            <a:r>
              <a:rPr lang="en-US" sz="1100" dirty="0" err="1">
                <a:solidFill>
                  <a:srgbClr val="1D1D1D"/>
                </a:solidFill>
              </a:rPr>
              <a:t>mispelled</a:t>
            </a:r>
            <a:endParaRPr lang="en-US" sz="1100" dirty="0"/>
          </a:p>
        </p:txBody>
      </p:sp>
      <p:sp>
        <p:nvSpPr>
          <p:cNvPr id="11" name="Shape 9"/>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2" name="Text 10"/>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Everything is fine</a:t>
            </a:r>
            <a:endParaRPr lang="en-US" sz="1100" dirty="0"/>
          </a:p>
        </p:txBody>
      </p:sp>
      <p:sp>
        <p:nvSpPr>
          <p:cNvPr id="13" name="Shape 11"/>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4" name="Text 12"/>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Both A &amp; B</a:t>
            </a:r>
            <a:endParaRPr lang="en-US" sz="1100" dirty="0"/>
          </a:p>
        </p:txBody>
      </p:sp>
      <p:pic>
        <p:nvPicPr>
          <p:cNvPr id="16" name="Picture 15">
            <a:extLst>
              <a:ext uri="{FF2B5EF4-FFF2-40B4-BE49-F238E27FC236}">
                <a16:creationId xmlns:a16="http://schemas.microsoft.com/office/drawing/2014/main" id="{268BD900-AF3F-80CC-699A-EF36838EDA98}"/>
              </a:ext>
            </a:extLst>
          </p:cNvPr>
          <p:cNvPicPr>
            <a:picLocks noChangeAspect="1"/>
          </p:cNvPicPr>
          <p:nvPr/>
        </p:nvPicPr>
        <p:blipFill>
          <a:blip r:embed="rId3"/>
          <a:stretch>
            <a:fillRect/>
          </a:stretch>
        </p:blipFill>
        <p:spPr>
          <a:xfrm>
            <a:off x="2286000" y="1265743"/>
            <a:ext cx="4210638" cy="185763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2">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0" y="0"/>
            <a:ext cx="9144000" cy="365760"/>
          </a:xfrm>
          <a:prstGeom prst="rect">
            <a:avLst/>
          </a:prstGeom>
          <a:solidFill>
            <a:srgbClr val="FFB84D"/>
          </a:solidFill>
          <a:ln/>
        </p:spPr>
        <p:txBody>
          <a:bodyPr/>
          <a:lstStyle/>
          <a:p>
            <a:endParaRPr lang="en-US"/>
          </a:p>
        </p:txBody>
      </p:sp>
      <p:sp>
        <p:nvSpPr>
          <p:cNvPr id="3" name="Text 1"/>
          <p:cNvSpPr/>
          <p:nvPr/>
        </p:nvSpPr>
        <p:spPr>
          <a:xfrm>
            <a:off x="182880" y="45720"/>
            <a:ext cx="8778240" cy="274320"/>
          </a:xfrm>
          <a:prstGeom prst="rect">
            <a:avLst/>
          </a:prstGeom>
          <a:noFill/>
          <a:ln/>
        </p:spPr>
        <p:txBody>
          <a:bodyPr wrap="square" rtlCol="0" anchor="ctr"/>
          <a:lstStyle/>
          <a:p>
            <a:pPr marL="0" indent="0" algn="l">
              <a:buNone/>
            </a:pPr>
            <a:r>
              <a:rPr lang="en-US" sz="1600" b="1" dirty="0">
                <a:solidFill>
                  <a:srgbClr val="1D1D1D"/>
                </a:solidFill>
              </a:rPr>
              <a:t>Q27- GUARDIAN ASSESSMENT: OPINION &amp; INFORMATIVE</a:t>
            </a:r>
            <a:endParaRPr lang="en-US" sz="1600" dirty="0"/>
          </a:p>
        </p:txBody>
      </p:sp>
      <p:sp>
        <p:nvSpPr>
          <p:cNvPr id="4" name="Text 2"/>
          <p:cNvSpPr/>
          <p:nvPr/>
        </p:nvSpPr>
        <p:spPr>
          <a:xfrm>
            <a:off x="274320" y="502920"/>
            <a:ext cx="8595360" cy="228600"/>
          </a:xfrm>
          <a:prstGeom prst="rect">
            <a:avLst/>
          </a:prstGeom>
          <a:solidFill>
            <a:schemeClr val="tx1"/>
          </a:solidFill>
          <a:ln/>
        </p:spPr>
        <p:txBody>
          <a:bodyPr wrap="square" rtlCol="0" anchor="ctr"/>
          <a:lstStyle/>
          <a:p>
            <a:pPr marL="0" indent="0">
              <a:buNone/>
            </a:pPr>
            <a:r>
              <a:rPr lang="en-US" sz="1100" b="1" dirty="0">
                <a:solidFill>
                  <a:srgbClr val="F5E6D3"/>
                </a:solidFill>
              </a:rPr>
              <a:t>OPINION: What's your favorite [thing]? Why?</a:t>
            </a:r>
            <a:endParaRPr lang="en-US" sz="1100" dirty="0"/>
          </a:p>
        </p:txBody>
      </p:sp>
      <p:sp>
        <p:nvSpPr>
          <p:cNvPr id="12" name="Text 10"/>
          <p:cNvSpPr/>
          <p:nvPr/>
        </p:nvSpPr>
        <p:spPr>
          <a:xfrm>
            <a:off x="182880" y="777909"/>
            <a:ext cx="4114800" cy="201168"/>
          </a:xfrm>
          <a:prstGeom prst="rect">
            <a:avLst/>
          </a:prstGeom>
          <a:noFill/>
          <a:ln/>
        </p:spPr>
        <p:txBody>
          <a:bodyPr wrap="square" rtlCol="0" anchor="ctr"/>
          <a:lstStyle/>
          <a:p>
            <a:pPr marL="0" indent="0">
              <a:buNone/>
            </a:pPr>
            <a:r>
              <a:rPr lang="en-US" sz="1000" dirty="0"/>
              <a:t>☐ States opinion</a:t>
            </a:r>
          </a:p>
        </p:txBody>
      </p:sp>
      <p:sp>
        <p:nvSpPr>
          <p:cNvPr id="13" name="Text 11"/>
          <p:cNvSpPr/>
          <p:nvPr/>
        </p:nvSpPr>
        <p:spPr>
          <a:xfrm>
            <a:off x="182880" y="1006509"/>
            <a:ext cx="4114800" cy="201168"/>
          </a:xfrm>
          <a:prstGeom prst="rect">
            <a:avLst/>
          </a:prstGeom>
          <a:noFill/>
          <a:ln/>
        </p:spPr>
        <p:txBody>
          <a:bodyPr wrap="square" rtlCol="0" anchor="ctr"/>
          <a:lstStyle/>
          <a:p>
            <a:pPr marL="0" indent="0">
              <a:buNone/>
            </a:pPr>
            <a:r>
              <a:rPr lang="en-US" sz="1000" dirty="0"/>
              <a:t>☐ Gives reason</a:t>
            </a:r>
          </a:p>
        </p:txBody>
      </p:sp>
      <p:sp>
        <p:nvSpPr>
          <p:cNvPr id="14" name="Text 12"/>
          <p:cNvSpPr/>
          <p:nvPr/>
        </p:nvSpPr>
        <p:spPr>
          <a:xfrm>
            <a:off x="1309153" y="800769"/>
            <a:ext cx="4114800" cy="201168"/>
          </a:xfrm>
          <a:prstGeom prst="rect">
            <a:avLst/>
          </a:prstGeom>
          <a:noFill/>
          <a:ln/>
        </p:spPr>
        <p:txBody>
          <a:bodyPr wrap="square" rtlCol="0" anchor="ctr"/>
          <a:lstStyle/>
          <a:p>
            <a:pPr marL="0" indent="0">
              <a:buNone/>
            </a:pPr>
            <a:r>
              <a:rPr lang="en-US" sz="1000" dirty="0"/>
              <a:t>☐ Supports opinion</a:t>
            </a:r>
          </a:p>
        </p:txBody>
      </p:sp>
      <p:sp>
        <p:nvSpPr>
          <p:cNvPr id="15" name="Text 13"/>
          <p:cNvSpPr/>
          <p:nvPr/>
        </p:nvSpPr>
        <p:spPr>
          <a:xfrm>
            <a:off x="1309153" y="1031655"/>
            <a:ext cx="4114800" cy="201168"/>
          </a:xfrm>
          <a:prstGeom prst="rect">
            <a:avLst/>
          </a:prstGeom>
          <a:noFill/>
          <a:ln/>
        </p:spPr>
        <p:txBody>
          <a:bodyPr wrap="square" rtlCol="0" anchor="ctr"/>
          <a:lstStyle/>
          <a:p>
            <a:pPr marL="0" indent="0">
              <a:buNone/>
            </a:pPr>
            <a:r>
              <a:rPr lang="en-US" sz="1000" dirty="0"/>
              <a:t>☐ Uses capitals</a:t>
            </a:r>
          </a:p>
        </p:txBody>
      </p:sp>
      <p:sp>
        <p:nvSpPr>
          <p:cNvPr id="16" name="Text 14"/>
          <p:cNvSpPr/>
          <p:nvPr/>
        </p:nvSpPr>
        <p:spPr>
          <a:xfrm>
            <a:off x="2788922" y="796197"/>
            <a:ext cx="4114800" cy="201168"/>
          </a:xfrm>
          <a:prstGeom prst="rect">
            <a:avLst/>
          </a:prstGeom>
          <a:noFill/>
          <a:ln/>
        </p:spPr>
        <p:txBody>
          <a:bodyPr wrap="square" rtlCol="0" anchor="ctr"/>
          <a:lstStyle/>
          <a:p>
            <a:pPr marL="0" indent="0">
              <a:buNone/>
            </a:pPr>
            <a:r>
              <a:rPr lang="en-US" sz="1000" dirty="0"/>
              <a:t>☐ Names topic</a:t>
            </a:r>
          </a:p>
        </p:txBody>
      </p:sp>
      <p:sp>
        <p:nvSpPr>
          <p:cNvPr id="17" name="Text 15"/>
          <p:cNvSpPr/>
          <p:nvPr/>
        </p:nvSpPr>
        <p:spPr>
          <a:xfrm>
            <a:off x="2788922" y="1024797"/>
            <a:ext cx="4114800" cy="201168"/>
          </a:xfrm>
          <a:prstGeom prst="rect">
            <a:avLst/>
          </a:prstGeom>
          <a:noFill/>
          <a:ln/>
        </p:spPr>
        <p:txBody>
          <a:bodyPr wrap="square" rtlCol="0" anchor="ctr"/>
          <a:lstStyle/>
          <a:p>
            <a:pPr marL="0" indent="0">
              <a:buNone/>
            </a:pPr>
            <a:r>
              <a:rPr lang="en-US" sz="1000" dirty="0"/>
              <a:t>☐ Gives facts</a:t>
            </a:r>
          </a:p>
        </p:txBody>
      </p:sp>
      <p:sp>
        <p:nvSpPr>
          <p:cNvPr id="18" name="Text 16"/>
          <p:cNvSpPr/>
          <p:nvPr/>
        </p:nvSpPr>
        <p:spPr>
          <a:xfrm>
            <a:off x="4193976" y="819057"/>
            <a:ext cx="4114800" cy="201168"/>
          </a:xfrm>
          <a:prstGeom prst="rect">
            <a:avLst/>
          </a:prstGeom>
          <a:noFill/>
          <a:ln/>
        </p:spPr>
        <p:txBody>
          <a:bodyPr wrap="square" rtlCol="0" anchor="ctr"/>
          <a:lstStyle/>
          <a:p>
            <a:pPr marL="0" indent="0">
              <a:buNone/>
            </a:pPr>
            <a:r>
              <a:rPr lang="en-US" sz="1000"/>
              <a:t>☐ Stays focused</a:t>
            </a:r>
            <a:endParaRPr lang="en-US" sz="1000" dirty="0"/>
          </a:p>
        </p:txBody>
      </p:sp>
      <p:sp>
        <p:nvSpPr>
          <p:cNvPr id="19" name="Text 17"/>
          <p:cNvSpPr/>
          <p:nvPr/>
        </p:nvSpPr>
        <p:spPr>
          <a:xfrm>
            <a:off x="4193976" y="1024797"/>
            <a:ext cx="4114800" cy="201168"/>
          </a:xfrm>
          <a:prstGeom prst="rect">
            <a:avLst/>
          </a:prstGeom>
          <a:noFill/>
          <a:ln/>
        </p:spPr>
        <p:txBody>
          <a:bodyPr wrap="square" rtlCol="0" anchor="ctr"/>
          <a:lstStyle/>
          <a:p>
            <a:pPr marL="0" indent="0">
              <a:buNone/>
            </a:pPr>
            <a:r>
              <a:rPr lang="en-US" sz="1000" dirty="0"/>
              <a:t>☐ Ends well</a:t>
            </a:r>
          </a:p>
        </p:txBody>
      </p:sp>
      <p:sp>
        <p:nvSpPr>
          <p:cNvPr id="20" name="Text 4">
            <a:extLst>
              <a:ext uri="{FF2B5EF4-FFF2-40B4-BE49-F238E27FC236}">
                <a16:creationId xmlns:a16="http://schemas.microsoft.com/office/drawing/2014/main" id="{6193E302-5983-55DA-3605-E292F6B48728}"/>
              </a:ext>
            </a:extLst>
          </p:cNvPr>
          <p:cNvSpPr/>
          <p:nvPr/>
        </p:nvSpPr>
        <p:spPr>
          <a:xfrm>
            <a:off x="1732900" y="2604581"/>
            <a:ext cx="5486400" cy="457200"/>
          </a:xfrm>
          <a:prstGeom prst="rect">
            <a:avLst/>
          </a:prstGeom>
          <a:noFill/>
          <a:ln/>
        </p:spPr>
        <p:txBody>
          <a:bodyPr wrap="square" rtlCol="0" anchor="ctr"/>
          <a:lstStyle/>
          <a:p>
            <a:pPr marL="0" indent="0" algn="ctr">
              <a:buNone/>
            </a:pPr>
            <a:endParaRPr lang="en-US" sz="1400" dirty="0"/>
          </a:p>
        </p:txBody>
      </p:sp>
      <p:pic>
        <p:nvPicPr>
          <p:cNvPr id="21" name="Picture 20" descr="A close-up of a white background">
            <a:extLst>
              <a:ext uri="{FF2B5EF4-FFF2-40B4-BE49-F238E27FC236}">
                <a16:creationId xmlns:a16="http://schemas.microsoft.com/office/drawing/2014/main" id="{AB54ACED-66AC-E60C-EC8D-581DB748E263}"/>
              </a:ext>
            </a:extLst>
          </p:cNvPr>
          <p:cNvPicPr>
            <a:picLocks noChangeAspect="1"/>
          </p:cNvPicPr>
          <p:nvPr/>
        </p:nvPicPr>
        <p:blipFill>
          <a:blip r:embed="rId3"/>
          <a:stretch>
            <a:fillRect/>
          </a:stretch>
        </p:blipFill>
        <p:spPr>
          <a:xfrm>
            <a:off x="178420" y="3880624"/>
            <a:ext cx="8686800" cy="1215624"/>
          </a:xfrm>
          <a:prstGeom prst="rect">
            <a:avLst/>
          </a:prstGeom>
        </p:spPr>
      </p:pic>
      <p:pic>
        <p:nvPicPr>
          <p:cNvPr id="22" name="Picture 21" descr="A close-up of a white background">
            <a:extLst>
              <a:ext uri="{FF2B5EF4-FFF2-40B4-BE49-F238E27FC236}">
                <a16:creationId xmlns:a16="http://schemas.microsoft.com/office/drawing/2014/main" id="{80082BF3-69FC-1D94-4335-134A8761294D}"/>
              </a:ext>
            </a:extLst>
          </p:cNvPr>
          <p:cNvPicPr>
            <a:picLocks noChangeAspect="1"/>
          </p:cNvPicPr>
          <p:nvPr/>
        </p:nvPicPr>
        <p:blipFill>
          <a:blip r:embed="rId3"/>
          <a:stretch>
            <a:fillRect/>
          </a:stretch>
        </p:blipFill>
        <p:spPr>
          <a:xfrm>
            <a:off x="91440" y="2571750"/>
            <a:ext cx="8869680" cy="1308874"/>
          </a:xfrm>
          <a:prstGeom prst="rect">
            <a:avLst/>
          </a:prstGeom>
        </p:spPr>
      </p:pic>
      <p:pic>
        <p:nvPicPr>
          <p:cNvPr id="23" name="Picture 22" descr="A close-up of a white background">
            <a:extLst>
              <a:ext uri="{FF2B5EF4-FFF2-40B4-BE49-F238E27FC236}">
                <a16:creationId xmlns:a16="http://schemas.microsoft.com/office/drawing/2014/main" id="{34CA4CA7-0B2E-84BE-2EB0-70EC12CFEB6B}"/>
              </a:ext>
            </a:extLst>
          </p:cNvPr>
          <p:cNvPicPr>
            <a:picLocks noChangeAspect="1"/>
          </p:cNvPicPr>
          <p:nvPr/>
        </p:nvPicPr>
        <p:blipFill>
          <a:blip r:embed="rId3"/>
          <a:stretch>
            <a:fillRect/>
          </a:stretch>
        </p:blipFill>
        <p:spPr>
          <a:xfrm>
            <a:off x="-4460" y="1372829"/>
            <a:ext cx="8965580" cy="1198921"/>
          </a:xfrm>
          <a:prstGeom prst="rect">
            <a:avLst/>
          </a:prstGeom>
        </p:spPr>
      </p:pic>
      <p:sp>
        <p:nvSpPr>
          <p:cNvPr id="27" name="TextBox 26">
            <a:extLst>
              <a:ext uri="{FF2B5EF4-FFF2-40B4-BE49-F238E27FC236}">
                <a16:creationId xmlns:a16="http://schemas.microsoft.com/office/drawing/2014/main" id="{B3308C1E-797E-897D-863A-F14A84C0EF03}"/>
              </a:ext>
            </a:extLst>
          </p:cNvPr>
          <p:cNvSpPr txBox="1"/>
          <p:nvPr/>
        </p:nvSpPr>
        <p:spPr>
          <a:xfrm>
            <a:off x="5216545" y="826959"/>
            <a:ext cx="4572000" cy="369332"/>
          </a:xfrm>
          <a:prstGeom prst="rect">
            <a:avLst/>
          </a:prstGeom>
          <a:noFill/>
        </p:spPr>
        <p:txBody>
          <a:bodyPr wrap="square">
            <a:spAutoFit/>
          </a:bodyPr>
          <a:lstStyle/>
          <a:p>
            <a:pPr marL="0" indent="0">
              <a:buNone/>
            </a:pPr>
            <a:r>
              <a:rPr lang="en-US" sz="1800" i="1" dirty="0"/>
              <a:t>Scoring: _____ out of 8 criteria</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Q3 -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Great noticing! You're learning to spot which letters need to be clearer. When you write your next sentence, pay extra attention to making that letter look clear.</a:t>
            </a:r>
            <a:endParaRPr lang="en-US" sz="1300" dirty="0"/>
          </a:p>
        </p:txBody>
      </p:sp>
      <p:sp>
        <p:nvSpPr>
          <p:cNvPr id="6" name="Shape 4"/>
          <p:cNvSpPr/>
          <p:nvPr/>
        </p:nvSpPr>
        <p:spPr>
          <a:xfrm>
            <a:off x="5852160" y="3956094"/>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5943600" y="4001814"/>
            <a:ext cx="2560320" cy="320040"/>
          </a:xfrm>
          <a:prstGeom prst="rect">
            <a:avLst/>
          </a:prstGeom>
          <a:noFill/>
          <a:ln/>
        </p:spPr>
        <p:txBody>
          <a:bodyPr wrap="square" rtlCol="0" anchor="ctr"/>
          <a:lstStyle/>
          <a:p>
            <a:pPr marL="0" indent="0" algn="l">
              <a:buNone/>
            </a:pPr>
            <a:r>
              <a:rPr lang="en-US" sz="1200" b="1" dirty="0">
                <a:solidFill>
                  <a:srgbClr val="FFFFFF"/>
                </a:solidFill>
              </a:rPr>
              <a:t>D. Any answer - Student assessment </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Q4 -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sentence has bad capitalization?</a:t>
            </a:r>
            <a:endParaRPr lang="en-US" sz="1800" dirty="0"/>
          </a:p>
        </p:txBody>
      </p:sp>
      <p:pic>
        <p:nvPicPr>
          <p:cNvPr id="5" name="Image 0" descr="/mnt/project/Sample2A_B.png"/>
          <p:cNvPicPr>
            <a:picLocks noChangeAspect="1"/>
          </p:cNvPicPr>
          <p:nvPr/>
        </p:nvPicPr>
        <p:blipFill>
          <a:blip r:embed="rId3"/>
          <a:stretch>
            <a:fillRect/>
          </a:stretch>
        </p:blipFill>
        <p:spPr>
          <a:xfrm>
            <a:off x="1371600" y="1188720"/>
            <a:ext cx="6400800" cy="2011680"/>
          </a:xfrm>
          <a:prstGeom prst="rect">
            <a:avLst/>
          </a:prstGeom>
        </p:spPr>
      </p:pic>
      <p:sp>
        <p:nvSpPr>
          <p:cNvPr id="6" name="Shape 3"/>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7" name="Text 4"/>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Sample A</a:t>
            </a:r>
            <a:endParaRPr lang="en-US" sz="1100" dirty="0"/>
          </a:p>
        </p:txBody>
      </p:sp>
      <p:sp>
        <p:nvSpPr>
          <p:cNvPr id="8" name="Shape 5"/>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9" name="Text 6"/>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Sample B </a:t>
            </a:r>
            <a:endParaRPr lang="en-US" sz="1100" dirty="0"/>
          </a:p>
        </p:txBody>
      </p:sp>
      <p:sp>
        <p:nvSpPr>
          <p:cNvPr id="10" name="Shape 7"/>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1" name="Text 8"/>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Both have good capitalization</a:t>
            </a:r>
            <a:endParaRPr lang="en-US" sz="1100" dirty="0"/>
          </a:p>
        </p:txBody>
      </p:sp>
      <p:sp>
        <p:nvSpPr>
          <p:cNvPr id="12" name="Shape 9"/>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3" name="Text 10"/>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Neither have good capitalization</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27AE60"/>
          </a:solidFill>
          <a:ln w="12700">
            <a:solidFill>
              <a:srgbClr val="27AE60"/>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FFFFFF"/>
                </a:solidFill>
              </a:rPr>
              <a:t>Q4 - ANSWER ✓</a:t>
            </a:r>
            <a:endParaRPr lang="en-US" sz="1400" dirty="0"/>
          </a:p>
        </p:txBody>
      </p:sp>
      <p:sp>
        <p:nvSpPr>
          <p:cNvPr id="4" name="Shape 2"/>
          <p:cNvSpPr/>
          <p:nvPr/>
        </p:nvSpPr>
        <p:spPr>
          <a:xfrm>
            <a:off x="457200" y="731520"/>
            <a:ext cx="8229600" cy="2286000"/>
          </a:xfrm>
          <a:prstGeom prst="rect">
            <a:avLst/>
          </a:prstGeom>
          <a:solidFill>
            <a:srgbClr val="3D3D3D"/>
          </a:solidFill>
          <a:ln w="25400">
            <a:solidFill>
              <a:srgbClr val="A8C5DD"/>
            </a:solidFill>
            <a:prstDash val="solid"/>
          </a:ln>
        </p:spPr>
        <p:txBody>
          <a:bodyPr/>
          <a:lstStyle/>
          <a:p>
            <a:endParaRPr lang="en-US"/>
          </a:p>
        </p:txBody>
      </p:sp>
      <p:sp>
        <p:nvSpPr>
          <p:cNvPr id="5" name="Text 3"/>
          <p:cNvSpPr/>
          <p:nvPr/>
        </p:nvSpPr>
        <p:spPr>
          <a:xfrm>
            <a:off x="640080" y="914400"/>
            <a:ext cx="7863840" cy="1920240"/>
          </a:xfrm>
          <a:prstGeom prst="rect">
            <a:avLst/>
          </a:prstGeom>
          <a:noFill/>
          <a:ln/>
        </p:spPr>
        <p:txBody>
          <a:bodyPr wrap="square" rtlCol="0" anchor="t"/>
          <a:lstStyle/>
          <a:p>
            <a:pPr marL="0" indent="0" algn="l">
              <a:lnSpc>
                <a:spcPts val="1800"/>
              </a:lnSpc>
              <a:buNone/>
            </a:pPr>
            <a:r>
              <a:rPr lang="en-US" sz="1300" dirty="0">
                <a:solidFill>
                  <a:srgbClr val="FFFFFF"/>
                </a:solidFill>
              </a:rPr>
              <a:t>In Sample B,  the first letter is “ </a:t>
            </a:r>
            <a:r>
              <a:rPr lang="en-US" sz="1300" dirty="0" err="1">
                <a:solidFill>
                  <a:srgbClr val="FFFFFF"/>
                </a:solidFill>
              </a:rPr>
              <a:t>i</a:t>
            </a:r>
            <a:r>
              <a:rPr lang="en-US" sz="1300" dirty="0">
                <a:solidFill>
                  <a:srgbClr val="FFFFFF"/>
                </a:solidFill>
              </a:rPr>
              <a:t> ” instead of “I”.</a:t>
            </a:r>
            <a:br>
              <a:rPr lang="en-US" sz="1300" dirty="0">
                <a:solidFill>
                  <a:srgbClr val="FFFFFF"/>
                </a:solidFill>
              </a:rPr>
            </a:br>
            <a:r>
              <a:rPr lang="en-US" sz="1300" dirty="0">
                <a:solidFill>
                  <a:srgbClr val="FFFFFF"/>
                </a:solidFill>
              </a:rPr>
              <a:t>The first Letter in every </a:t>
            </a:r>
            <a:r>
              <a:rPr lang="en-US" sz="1300" u="sng" dirty="0">
                <a:solidFill>
                  <a:srgbClr val="FFFFFF"/>
                </a:solidFill>
              </a:rPr>
              <a:t>sentence</a:t>
            </a:r>
            <a:r>
              <a:rPr lang="en-US" sz="1300" dirty="0">
                <a:solidFill>
                  <a:srgbClr val="FFFFFF"/>
                </a:solidFill>
              </a:rPr>
              <a:t> must be capitalized.</a:t>
            </a:r>
            <a:endParaRPr lang="en-US" sz="1300" dirty="0"/>
          </a:p>
        </p:txBody>
      </p:sp>
      <p:sp>
        <p:nvSpPr>
          <p:cNvPr id="6" name="Shape 4"/>
          <p:cNvSpPr/>
          <p:nvPr/>
        </p:nvSpPr>
        <p:spPr>
          <a:xfrm>
            <a:off x="274320" y="3200400"/>
            <a:ext cx="2743200" cy="411480"/>
          </a:xfrm>
          <a:prstGeom prst="rect">
            <a:avLst/>
          </a:prstGeom>
          <a:solidFill>
            <a:srgbClr val="27AE60"/>
          </a:solidFill>
          <a:ln w="25400">
            <a:solidFill>
              <a:srgbClr val="FFFFFF"/>
            </a:solidFill>
            <a:prstDash val="solid"/>
          </a:ln>
        </p:spPr>
        <p:txBody>
          <a:bodyPr/>
          <a:lstStyle/>
          <a:p>
            <a:endParaRPr lang="en-US"/>
          </a:p>
        </p:txBody>
      </p:sp>
      <p:sp>
        <p:nvSpPr>
          <p:cNvPr id="7" name="Text 5"/>
          <p:cNvSpPr/>
          <p:nvPr/>
        </p:nvSpPr>
        <p:spPr>
          <a:xfrm>
            <a:off x="365760" y="3246120"/>
            <a:ext cx="2560320" cy="320040"/>
          </a:xfrm>
          <a:prstGeom prst="rect">
            <a:avLst/>
          </a:prstGeom>
          <a:noFill/>
          <a:ln/>
        </p:spPr>
        <p:txBody>
          <a:bodyPr wrap="square" rtlCol="0" anchor="ctr"/>
          <a:lstStyle/>
          <a:p>
            <a:pPr marL="0" indent="0" algn="l">
              <a:buNone/>
            </a:pPr>
            <a:r>
              <a:rPr lang="en-US" sz="1200" b="1" dirty="0">
                <a:solidFill>
                  <a:srgbClr val="FFFFFF"/>
                </a:solidFill>
              </a:rPr>
              <a:t>A. Sample A – Has good capitalization</a:t>
            </a:r>
            <a:endParaRPr lang="en-US" sz="1200" dirty="0"/>
          </a:p>
        </p:txBody>
      </p:sp>
      <p:sp>
        <p:nvSpPr>
          <p:cNvPr id="8" name="Shape 6"/>
          <p:cNvSpPr/>
          <p:nvPr/>
        </p:nvSpPr>
        <p:spPr>
          <a:xfrm>
            <a:off x="3657600" y="4297680"/>
            <a:ext cx="1828800" cy="411480"/>
          </a:xfrm>
          <a:prstGeom prst="rect">
            <a:avLst/>
          </a:prstGeom>
          <a:solidFill>
            <a:srgbClr val="FFB84D"/>
          </a:solidFill>
          <a:ln w="12700">
            <a:solidFill>
              <a:srgbClr val="1D1D1D"/>
            </a:solidFill>
            <a:prstDash val="solid"/>
          </a:ln>
        </p:spPr>
        <p:txBody>
          <a:bodyPr/>
          <a:lstStyle/>
          <a:p>
            <a:endParaRPr lang="en-US"/>
          </a:p>
        </p:txBody>
      </p:sp>
      <p:sp>
        <p:nvSpPr>
          <p:cNvPr id="9" name="Text 7"/>
          <p:cNvSpPr/>
          <p:nvPr/>
        </p:nvSpPr>
        <p:spPr>
          <a:xfrm>
            <a:off x="3749040" y="4343400"/>
            <a:ext cx="1645920" cy="320040"/>
          </a:xfrm>
          <a:prstGeom prst="rect">
            <a:avLst/>
          </a:prstGeom>
          <a:noFill/>
          <a:ln/>
        </p:spPr>
        <p:txBody>
          <a:bodyPr wrap="square" rtlCol="0" anchor="ctr"/>
          <a:lstStyle/>
          <a:p>
            <a:pPr marL="0" indent="0" algn="ctr">
              <a:buNone/>
            </a:pPr>
            <a:r>
              <a:rPr lang="en-US" sz="1200" b="1" dirty="0">
                <a:solidFill>
                  <a:srgbClr val="1D1D1D"/>
                </a:solidFill>
              </a:rPr>
              <a:t>Next Question →</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6A3D7A"/>
        </a:solidFill>
        <a:effectLst/>
      </p:bgPr>
    </p:bg>
    <p:spTree>
      <p:nvGrpSpPr>
        <p:cNvPr id="1" name=""/>
        <p:cNvGrpSpPr/>
        <p:nvPr/>
      </p:nvGrpSpPr>
      <p:grpSpPr>
        <a:xfrm>
          <a:off x="0" y="0"/>
          <a:ext cx="0" cy="0"/>
          <a:chOff x="0" y="0"/>
          <a:chExt cx="0" cy="0"/>
        </a:xfrm>
      </p:grpSpPr>
      <p:sp>
        <p:nvSpPr>
          <p:cNvPr id="2" name="Shape 0"/>
          <p:cNvSpPr/>
          <p:nvPr/>
        </p:nvSpPr>
        <p:spPr>
          <a:xfrm>
            <a:off x="137160" y="137160"/>
            <a:ext cx="2286000" cy="320040"/>
          </a:xfrm>
          <a:prstGeom prst="rect">
            <a:avLst/>
          </a:prstGeom>
          <a:solidFill>
            <a:srgbClr val="FFB84D"/>
          </a:solidFill>
          <a:ln w="12700">
            <a:solidFill>
              <a:srgbClr val="FFB84D"/>
            </a:solidFill>
            <a:prstDash val="solid"/>
          </a:ln>
        </p:spPr>
        <p:txBody>
          <a:bodyPr/>
          <a:lstStyle/>
          <a:p>
            <a:endParaRPr lang="en-US"/>
          </a:p>
        </p:txBody>
      </p:sp>
      <p:sp>
        <p:nvSpPr>
          <p:cNvPr id="3" name="Text 1"/>
          <p:cNvSpPr/>
          <p:nvPr/>
        </p:nvSpPr>
        <p:spPr>
          <a:xfrm>
            <a:off x="182880" y="146304"/>
            <a:ext cx="2194560" cy="301752"/>
          </a:xfrm>
          <a:prstGeom prst="rect">
            <a:avLst/>
          </a:prstGeom>
          <a:noFill/>
          <a:ln/>
        </p:spPr>
        <p:txBody>
          <a:bodyPr wrap="square" rtlCol="0" anchor="ctr"/>
          <a:lstStyle/>
          <a:p>
            <a:pPr marL="0" indent="0" algn="l">
              <a:buNone/>
            </a:pPr>
            <a:r>
              <a:rPr lang="en-US" sz="1400" b="1" dirty="0">
                <a:solidFill>
                  <a:srgbClr val="1D1D1D"/>
                </a:solidFill>
              </a:rPr>
              <a:t>Q5 - TEACHING</a:t>
            </a:r>
            <a:endParaRPr lang="en-US" sz="1400" dirty="0"/>
          </a:p>
        </p:txBody>
      </p:sp>
      <p:sp>
        <p:nvSpPr>
          <p:cNvPr id="4" name="Text 2"/>
          <p:cNvSpPr/>
          <p:nvPr/>
        </p:nvSpPr>
        <p:spPr>
          <a:xfrm>
            <a:off x="274320" y="548640"/>
            <a:ext cx="8595360" cy="457200"/>
          </a:xfrm>
          <a:prstGeom prst="rect">
            <a:avLst/>
          </a:prstGeom>
          <a:noFill/>
          <a:ln/>
        </p:spPr>
        <p:txBody>
          <a:bodyPr wrap="square" rtlCol="0" anchor="t"/>
          <a:lstStyle/>
          <a:p>
            <a:pPr marL="0" indent="0" algn="l">
              <a:buNone/>
            </a:pPr>
            <a:r>
              <a:rPr lang="en-US" sz="1800" b="1" dirty="0">
                <a:solidFill>
                  <a:srgbClr val="FFFFFF"/>
                </a:solidFill>
              </a:rPr>
              <a:t>Which words in this sentence are TOO Far?</a:t>
            </a:r>
            <a:endParaRPr lang="en-US" sz="1800" dirty="0"/>
          </a:p>
        </p:txBody>
      </p:sp>
      <p:pic>
        <p:nvPicPr>
          <p:cNvPr id="5" name="Image 0" descr="/mnt/project/Sample9A_B.png"/>
          <p:cNvPicPr>
            <a:picLocks noChangeAspect="1"/>
          </p:cNvPicPr>
          <p:nvPr/>
        </p:nvPicPr>
        <p:blipFill>
          <a:blip r:embed="rId3"/>
          <a:stretch>
            <a:fillRect/>
          </a:stretch>
        </p:blipFill>
        <p:spPr>
          <a:xfrm>
            <a:off x="1371600" y="1188720"/>
            <a:ext cx="6400800" cy="2011680"/>
          </a:xfrm>
          <a:prstGeom prst="rect">
            <a:avLst/>
          </a:prstGeom>
        </p:spPr>
      </p:pic>
      <p:sp>
        <p:nvSpPr>
          <p:cNvPr id="6" name="Shape 3"/>
          <p:cNvSpPr/>
          <p:nvPr/>
        </p:nvSpPr>
        <p:spPr>
          <a:xfrm>
            <a:off x="27432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7" name="Text 4"/>
          <p:cNvSpPr/>
          <p:nvPr/>
        </p:nvSpPr>
        <p:spPr>
          <a:xfrm>
            <a:off x="365760" y="3429000"/>
            <a:ext cx="1828800" cy="274320"/>
          </a:xfrm>
          <a:prstGeom prst="rect">
            <a:avLst/>
          </a:prstGeom>
          <a:noFill/>
          <a:ln/>
        </p:spPr>
        <p:txBody>
          <a:bodyPr wrap="square" rtlCol="0" anchor="ctr"/>
          <a:lstStyle/>
          <a:p>
            <a:pPr marL="0" indent="0" algn="l">
              <a:buNone/>
            </a:pPr>
            <a:r>
              <a:rPr lang="en-US" sz="1100" dirty="0">
                <a:solidFill>
                  <a:srgbClr val="1D1D1D"/>
                </a:solidFill>
              </a:rPr>
              <a:t>A. Sample A</a:t>
            </a:r>
            <a:endParaRPr lang="en-US" sz="1100" dirty="0"/>
          </a:p>
        </p:txBody>
      </p:sp>
      <p:sp>
        <p:nvSpPr>
          <p:cNvPr id="8" name="Shape 5"/>
          <p:cNvSpPr/>
          <p:nvPr/>
        </p:nvSpPr>
        <p:spPr>
          <a:xfrm>
            <a:off x="27432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9" name="Text 6"/>
          <p:cNvSpPr/>
          <p:nvPr/>
        </p:nvSpPr>
        <p:spPr>
          <a:xfrm>
            <a:off x="365760" y="4251960"/>
            <a:ext cx="1828800" cy="274320"/>
          </a:xfrm>
          <a:prstGeom prst="rect">
            <a:avLst/>
          </a:prstGeom>
          <a:noFill/>
          <a:ln/>
        </p:spPr>
        <p:txBody>
          <a:bodyPr wrap="square" rtlCol="0" anchor="ctr"/>
          <a:lstStyle/>
          <a:p>
            <a:pPr marL="0" indent="0" algn="l">
              <a:buNone/>
            </a:pPr>
            <a:r>
              <a:rPr lang="en-US" sz="1100" dirty="0">
                <a:solidFill>
                  <a:srgbClr val="1D1D1D"/>
                </a:solidFill>
              </a:rPr>
              <a:t>B. Sample B</a:t>
            </a:r>
            <a:endParaRPr lang="en-US" sz="1100" dirty="0"/>
          </a:p>
        </p:txBody>
      </p:sp>
      <p:sp>
        <p:nvSpPr>
          <p:cNvPr id="10" name="Shape 7"/>
          <p:cNvSpPr/>
          <p:nvPr/>
        </p:nvSpPr>
        <p:spPr>
          <a:xfrm>
            <a:off x="5029200" y="3383280"/>
            <a:ext cx="2011680" cy="365760"/>
          </a:xfrm>
          <a:prstGeom prst="rect">
            <a:avLst/>
          </a:prstGeom>
          <a:solidFill>
            <a:srgbClr val="A8C5DD"/>
          </a:solidFill>
          <a:ln w="12700">
            <a:solidFill>
              <a:srgbClr val="1D1D1D"/>
            </a:solidFill>
            <a:prstDash val="solid"/>
          </a:ln>
        </p:spPr>
        <p:txBody>
          <a:bodyPr/>
          <a:lstStyle/>
          <a:p>
            <a:endParaRPr lang="en-US"/>
          </a:p>
        </p:txBody>
      </p:sp>
      <p:sp>
        <p:nvSpPr>
          <p:cNvPr id="11" name="Text 8"/>
          <p:cNvSpPr/>
          <p:nvPr/>
        </p:nvSpPr>
        <p:spPr>
          <a:xfrm>
            <a:off x="5120640" y="3429000"/>
            <a:ext cx="1828800" cy="274320"/>
          </a:xfrm>
          <a:prstGeom prst="rect">
            <a:avLst/>
          </a:prstGeom>
          <a:noFill/>
          <a:ln/>
        </p:spPr>
        <p:txBody>
          <a:bodyPr wrap="square" rtlCol="0" anchor="ctr"/>
          <a:lstStyle/>
          <a:p>
            <a:pPr marL="0" indent="0" algn="l">
              <a:buNone/>
            </a:pPr>
            <a:r>
              <a:rPr lang="en-US" sz="1100" dirty="0">
                <a:solidFill>
                  <a:srgbClr val="1D1D1D"/>
                </a:solidFill>
              </a:rPr>
              <a:t>C. Both</a:t>
            </a:r>
            <a:endParaRPr lang="en-US" sz="1100" dirty="0"/>
          </a:p>
        </p:txBody>
      </p:sp>
      <p:sp>
        <p:nvSpPr>
          <p:cNvPr id="12" name="Shape 9"/>
          <p:cNvSpPr/>
          <p:nvPr/>
        </p:nvSpPr>
        <p:spPr>
          <a:xfrm>
            <a:off x="5029200" y="4206240"/>
            <a:ext cx="2011680" cy="365760"/>
          </a:xfrm>
          <a:prstGeom prst="rect">
            <a:avLst/>
          </a:prstGeom>
          <a:solidFill>
            <a:srgbClr val="A8C5DD"/>
          </a:solidFill>
          <a:ln w="12700">
            <a:solidFill>
              <a:srgbClr val="1D1D1D"/>
            </a:solidFill>
            <a:prstDash val="solid"/>
          </a:ln>
        </p:spPr>
        <p:txBody>
          <a:bodyPr/>
          <a:lstStyle/>
          <a:p>
            <a:endParaRPr lang="en-US"/>
          </a:p>
        </p:txBody>
      </p:sp>
      <p:sp>
        <p:nvSpPr>
          <p:cNvPr id="13" name="Text 10"/>
          <p:cNvSpPr/>
          <p:nvPr/>
        </p:nvSpPr>
        <p:spPr>
          <a:xfrm>
            <a:off x="5120640" y="4251960"/>
            <a:ext cx="1828800" cy="274320"/>
          </a:xfrm>
          <a:prstGeom prst="rect">
            <a:avLst/>
          </a:prstGeom>
          <a:noFill/>
          <a:ln/>
        </p:spPr>
        <p:txBody>
          <a:bodyPr wrap="square" rtlCol="0" anchor="ctr"/>
          <a:lstStyle/>
          <a:p>
            <a:pPr marL="0" indent="0" algn="l">
              <a:buNone/>
            </a:pPr>
            <a:r>
              <a:rPr lang="en-US" sz="1100" dirty="0">
                <a:solidFill>
                  <a:srgbClr val="1D1D1D"/>
                </a:solidFill>
              </a:rPr>
              <a:t>D. Neither</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TotalTime>
  <Words>2653</Words>
  <Application>Microsoft Office PowerPoint</Application>
  <PresentationFormat>On-screen Show (16:9)</PresentationFormat>
  <Paragraphs>332</Paragraphs>
  <Slides>50</Slides>
  <Notes>50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50</vt:i4>
      </vt:variant>
    </vt:vector>
  </HeadingPairs>
  <TitlesOfParts>
    <vt:vector size="52"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RegalX X</cp:lastModifiedBy>
  <cp:revision>10</cp:revision>
  <dcterms:created xsi:type="dcterms:W3CDTF">2025-11-22T20:32:58Z</dcterms:created>
  <dcterms:modified xsi:type="dcterms:W3CDTF">2025-11-23T01:14:30Z</dcterms:modified>
</cp:coreProperties>
</file>